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  <p:sldMasterId id="2147483651" r:id="rId3"/>
    <p:sldMasterId id="2147483655" r:id="rId4"/>
    <p:sldMasterId id="2147483659" r:id="rId5"/>
  </p:sldMasterIdLst>
  <p:notesMasterIdLst>
    <p:notesMasterId r:id="rId10"/>
  </p:notesMasterIdLst>
  <p:handoutMasterIdLst>
    <p:handoutMasterId r:id="rId22"/>
  </p:handoutMasterIdLst>
  <p:sldIdLst>
    <p:sldId id="935" r:id="rId6"/>
    <p:sldId id="699" r:id="rId7"/>
    <p:sldId id="968" r:id="rId8"/>
    <p:sldId id="969" r:id="rId9"/>
    <p:sldId id="970" r:id="rId11"/>
    <p:sldId id="971" r:id="rId12"/>
    <p:sldId id="385" r:id="rId13"/>
    <p:sldId id="967" r:id="rId14"/>
    <p:sldId id="663" r:id="rId15"/>
    <p:sldId id="664" r:id="rId16"/>
    <p:sldId id="665" r:id="rId17"/>
    <p:sldId id="666" r:id="rId18"/>
    <p:sldId id="667" r:id="rId19"/>
    <p:sldId id="668" r:id="rId20"/>
    <p:sldId id="669" r:id="rId21"/>
  </p:sldIdLst>
  <p:sldSz cx="15122525" cy="10693400"/>
  <p:notesSz cx="6858000" cy="9144000"/>
  <p:custDataLst>
    <p:tags r:id="rId27"/>
  </p:custDataLst>
  <p:defaultTextStyle>
    <a:defPPr>
      <a:defRPr lang="zh-CN"/>
    </a:defPPr>
    <a:lvl1pPr marL="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87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0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97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1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808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1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3185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420" algn="l" defTabSz="147510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6" userDrawn="1">
          <p15:clr>
            <a:srgbClr val="A4A3A4"/>
          </p15:clr>
        </p15:guide>
        <p15:guide id="2" orient="horz" pos="516" userDrawn="1">
          <p15:clr>
            <a:srgbClr val="A4A3A4"/>
          </p15:clr>
        </p15:guide>
        <p15:guide id="3" pos="4582" userDrawn="1">
          <p15:clr>
            <a:srgbClr val="A4A3A4"/>
          </p15:clr>
        </p15:guide>
        <p15:guide id="4" pos="446" userDrawn="1">
          <p15:clr>
            <a:srgbClr val="A4A3A4"/>
          </p15:clr>
        </p15:guide>
        <p15:guide id="5" pos="9386" userDrawn="1">
          <p15:clr>
            <a:srgbClr val="A4A3A4"/>
          </p15:clr>
        </p15:guide>
        <p15:guide id="6" orient="horz" pos="635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B04.林佳" initials="A" lastIdx="3" clrIdx="0"/>
  <p:cmAuthor id="1" name="Administrator" initials="A" lastIdx="2" clrIdx="0"/>
  <p:cmAuthor id="2" name="作者" initials="A" lastIdx="0" clrIdx="1"/>
  <p:cmAuthor id="3" name="F H" initials="FH" lastIdx="1" clrIdx="2"/>
  <p:cmAuthor id="4" name="王英伟" initials="王" lastIdx="1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EDA"/>
    <a:srgbClr val="EAEAEA"/>
    <a:srgbClr val="E2E2E2"/>
    <a:srgbClr val="FFFFFF"/>
    <a:srgbClr val="FF00FE"/>
    <a:srgbClr val="954800"/>
    <a:srgbClr val="00FEFE"/>
    <a:srgbClr val="FD6955"/>
    <a:srgbClr val="05B0BB"/>
    <a:srgbClr val="EE1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9" autoAdjust="0"/>
    <p:restoredTop sz="94111" autoAdjust="0"/>
  </p:normalViewPr>
  <p:slideViewPr>
    <p:cSldViewPr showGuides="1">
      <p:cViewPr varScale="1">
        <p:scale>
          <a:sx n="56" d="100"/>
          <a:sy n="56" d="100"/>
        </p:scale>
        <p:origin x="1254" y="48"/>
      </p:cViewPr>
      <p:guideLst>
        <p:guide orient="horz" pos="3406"/>
        <p:guide orient="horz" pos="516"/>
        <p:guide pos="4582"/>
        <p:guide pos="446"/>
        <p:guide pos="9386"/>
        <p:guide orient="horz" pos="63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gs" Target="tags/tag11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FE8F3-6F22-4264-A6D9-57C9E3A3FA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5C8C-90EA-4590-AF43-895FA129918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3787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7510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21297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5021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8808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42531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163185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900420" algn="l" defTabSz="147510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05824" y="2487641"/>
            <a:ext cx="13038262" cy="2066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2505824" y="11826034"/>
            <a:ext cx="3401286" cy="569112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473991" y="11826034"/>
            <a:ext cx="5101929" cy="569112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147510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5" indent="-55308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245" indent="-461010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404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27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14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38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25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48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35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87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0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97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1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8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1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318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2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7b0a20202020227461726765744964223a202270726f636573734f6e6c696e6554657874426f78220a7d0a"/>
          <p:cNvSpPr txBox="1"/>
          <p:nvPr userDrawn="1"/>
        </p:nvSpPr>
        <p:spPr>
          <a:xfrm>
            <a:off x="4779963" y="9917430"/>
            <a:ext cx="5562600" cy="645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淮南市寿县瓦埠湖千年古镇历史文化街区保护与利用工程一期项目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EPCO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项目一瓦埠老街东大街改造项目修建性详细规划方案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hf hdr="0" ftr="0" dt="0"/>
  <p:txStyles>
    <p:titleStyle>
      <a:lvl1pPr algn="ctr" defTabSz="147510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5" indent="-55308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245" indent="-461010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404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27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14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38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25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48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35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87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0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97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1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8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1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318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2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hf hdr="0" ftr="0" dt="0"/>
  <p:txStyles>
    <p:titleStyle>
      <a:lvl1pPr algn="ctr" defTabSz="147510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5" indent="-55308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245" indent="-461010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404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27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14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38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25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48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35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87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0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97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1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8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1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318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2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7b0a20202020227461726765744964223a202270726f636573734f6e6c696e6554657874426f78220a7d0a"/>
          <p:cNvSpPr txBox="1"/>
          <p:nvPr userDrawn="1"/>
        </p:nvSpPr>
        <p:spPr>
          <a:xfrm>
            <a:off x="4779963" y="9917430"/>
            <a:ext cx="5562600" cy="645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淮南市寿县瓦埠湖千年古镇历史文化街区保护与利用工程一期项目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EPCO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项目一瓦埠老街东大街改造项目修建性详细规划方案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ctr" defTabSz="147510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5" indent="-55308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245" indent="-461010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404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27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14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38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250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48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355" indent="-368935" algn="l" defTabSz="14751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87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0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97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1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8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1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3185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20" algn="l" defTabSz="147510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4.jpeg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8.xml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9.png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20.png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1.jpeg"/><Relationship Id="rId2" Type="http://schemas.openxmlformats.org/officeDocument/2006/relationships/tags" Target="../tags/tag1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3.jpeg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5122525" cy="10692384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691705" y="1685417"/>
            <a:ext cx="13853558" cy="409328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5900" b="1" kern="0" spc="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淮南市寿县瓦埠湖千</a:t>
            </a:r>
            <a:r>
              <a:rPr sz="5900" b="1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年古镇历史文化街区</a:t>
            </a:r>
            <a:endParaRPr sz="59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159510" algn="l" rtl="0" eaLnBrk="0">
              <a:lnSpc>
                <a:spcPct val="86000"/>
              </a:lnSpc>
              <a:spcBef>
                <a:spcPts val="1110"/>
              </a:spcBef>
            </a:pPr>
            <a:r>
              <a:rPr sz="5900" b="1" kern="0" spc="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保护与利用工程一期项目</a:t>
            </a:r>
            <a:r>
              <a:rPr sz="5900" b="1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EPCO</a:t>
            </a:r>
            <a:r>
              <a:rPr sz="5900" b="1" kern="0" spc="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</a:t>
            </a:r>
            <a:endParaRPr sz="59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rtl="0" eaLnBrk="0">
              <a:lnSpc>
                <a:spcPct val="15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49400" algn="l" rtl="0" eaLnBrk="0">
              <a:lnSpc>
                <a:spcPct val="87000"/>
              </a:lnSpc>
              <a:spcBef>
                <a:spcPts val="1235"/>
              </a:spcBef>
            </a:pPr>
            <a:r>
              <a:rPr sz="4100" b="1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瓦埠老街东大街改造项目修建性详细规划方案</a:t>
            </a:r>
            <a:endParaRPr sz="41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78250" algn="l" rtl="0" eaLnBrk="0">
              <a:lnSpc>
                <a:spcPct val="88000"/>
              </a:lnSpc>
              <a:spcBef>
                <a:spcPts val="0"/>
              </a:spcBef>
            </a:pPr>
            <a:r>
              <a:rPr sz="23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       间：</a:t>
            </a:r>
            <a:r>
              <a:rPr sz="2300" b="1" kern="0" spc="-510" dirty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300" b="1" kern="0" spc="50" dirty="0" err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二零二五年</a:t>
            </a:r>
            <a:r>
              <a:rPr lang="zh-CN" altLang="en-US" sz="23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九</a:t>
            </a:r>
            <a:r>
              <a:rPr sz="23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endParaRPr sz="23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东侧主入口透视图二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3" name="图片 2" descr="E:/参与项目/01寿县/寿县瓦埠/木业社/效果图/10.10/4.jpg4"/>
          <p:cNvPicPr>
            <a:picLocks noChangeAspect="1"/>
          </p:cNvPicPr>
          <p:nvPr/>
        </p:nvPicPr>
        <p:blipFill>
          <a:blip r:embed="rId2"/>
          <a:srcRect t="9377" r="6672" b="3069"/>
          <a:stretch>
            <a:fillRect/>
          </a:stretch>
        </p:blipFill>
        <p:spPr>
          <a:xfrm>
            <a:off x="0" y="1315085"/>
            <a:ext cx="15123795" cy="79813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:/桌面/Enscape_2026-05-11-11-15-10.pngEnscape_2026-05-11-11-15-10"/>
          <p:cNvPicPr>
            <a:picLocks noChangeAspect="1"/>
          </p:cNvPicPr>
          <p:nvPr/>
        </p:nvPicPr>
        <p:blipFill>
          <a:blip r:embed="rId1"/>
          <a:srcRect l="10229" r="10229"/>
          <a:stretch>
            <a:fillRect/>
          </a:stretch>
        </p:blipFill>
        <p:spPr>
          <a:xfrm>
            <a:off x="0" y="0"/>
            <a:ext cx="15122525" cy="10693400"/>
          </a:xfrm>
          <a:prstGeom prst="rect">
            <a:avLst/>
          </a:prstGeom>
        </p:spPr>
      </p:pic>
      <p:sp>
        <p:nvSpPr>
          <p:cNvPr id="8" name="矩形 30"/>
          <p:cNvSpPr/>
          <p:nvPr>
            <p:custDataLst>
              <p:tags r:id="rId2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沿瓦埠老街透视图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内走廊透视图一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</a:endParaRPr>
          </a:p>
          <a:p>
            <a:pPr indent="0">
              <a:buFont typeface="Wingdings" panose="05000000000000000000" pitchFamily="2" charset="2"/>
              <a:buNone/>
            </a:pP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3" name="图片 2" descr="E:/参与项目/01寿县/寿县瓦埠/木业社/效果图/10.10/3_7 - Photo.jpg3_7 - Photo"/>
          <p:cNvPicPr>
            <a:picLocks noChangeAspect="1"/>
          </p:cNvPicPr>
          <p:nvPr/>
        </p:nvPicPr>
        <p:blipFill>
          <a:blip r:embed="rId2"/>
          <a:srcRect t="4" b="4"/>
          <a:stretch>
            <a:fillRect/>
          </a:stretch>
        </p:blipFill>
        <p:spPr>
          <a:xfrm>
            <a:off x="0" y="1093470"/>
            <a:ext cx="15122525" cy="8505825"/>
          </a:xfrm>
          <a:prstGeom prst="rect">
            <a:avLst/>
          </a:prstGeom>
        </p:spPr>
      </p:pic>
      <p:pic>
        <p:nvPicPr>
          <p:cNvPr id="2" name="图片 1" descr="E:/桌面/Enscape_2026-05-11-11-18-47.pngEnscape_2026-05-11-11-18-47"/>
          <p:cNvPicPr>
            <a:picLocks noChangeAspect="1"/>
          </p:cNvPicPr>
          <p:nvPr/>
        </p:nvPicPr>
        <p:blipFill>
          <a:blip r:embed="rId3"/>
          <a:srcRect t="4" b="4"/>
          <a:stretch>
            <a:fillRect/>
          </a:stretch>
        </p:blipFill>
        <p:spPr>
          <a:xfrm>
            <a:off x="1270" y="1093470"/>
            <a:ext cx="15122525" cy="8505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:/参与项目/01寿县/寿县瓦埠/木业社/效果图/10.10/3_3 - Photo.jpg3_3 - Photo"/>
          <p:cNvPicPr>
            <a:picLocks noChangeAspect="1"/>
          </p:cNvPicPr>
          <p:nvPr/>
        </p:nvPicPr>
        <p:blipFill>
          <a:blip r:embed="rId1"/>
          <a:srcRect l="6563" r="6563"/>
          <a:stretch>
            <a:fillRect/>
          </a:stretch>
        </p:blipFill>
        <p:spPr>
          <a:xfrm>
            <a:off x="69215" y="307340"/>
            <a:ext cx="14984095" cy="9701530"/>
          </a:xfrm>
          <a:prstGeom prst="rect">
            <a:avLst/>
          </a:prstGeom>
        </p:spPr>
      </p:pic>
      <p:sp>
        <p:nvSpPr>
          <p:cNvPr id="8" name="矩形 30"/>
          <p:cNvSpPr/>
          <p:nvPr>
            <p:custDataLst>
              <p:tags r:id="rId2"/>
            </p:custDataLst>
          </p:nvPr>
        </p:nvSpPr>
        <p:spPr>
          <a:xfrm>
            <a:off x="548092" y="450409"/>
            <a:ext cx="5501002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背面透视图二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</a:endParaRPr>
          </a:p>
          <a:p>
            <a:pPr indent="0">
              <a:buFont typeface="Wingdings" panose="05000000000000000000" pitchFamily="2" charset="2"/>
              <a:buNone/>
            </a:pP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64516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内庭院透视图一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</a:endParaRPr>
          </a:p>
          <a:p>
            <a:pPr indent="0">
              <a:buFont typeface="Wingdings" panose="05000000000000000000" pitchFamily="2" charset="2"/>
              <a:buNone/>
            </a:pP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4" name="图片 3" descr="E:/桌面/Enscape_2026-05-11-11-19-31.pngEnscape_2026-05-11-11-19-31"/>
          <p:cNvPicPr>
            <a:picLocks noChangeAspect="1"/>
          </p:cNvPicPr>
          <p:nvPr/>
        </p:nvPicPr>
        <p:blipFill>
          <a:blip r:embed="rId2"/>
          <a:srcRect l="4171" r="4171"/>
          <a:stretch>
            <a:fillRect/>
          </a:stretch>
        </p:blipFill>
        <p:spPr>
          <a:xfrm>
            <a:off x="87313" y="823595"/>
            <a:ext cx="14947900" cy="91732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内庭院透视图二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2" name="图片 1" descr="E:/桌面/Enscape_2026-05-11-11-20-08.pngEnscape_2026-05-11-11-20-08"/>
          <p:cNvPicPr>
            <a:picLocks noChangeAspect="1"/>
          </p:cNvPicPr>
          <p:nvPr/>
        </p:nvPicPr>
        <p:blipFill>
          <a:blip r:embed="rId2"/>
          <a:srcRect t="4" b="4"/>
          <a:stretch>
            <a:fillRect/>
          </a:stretch>
        </p:blipFill>
        <p:spPr>
          <a:xfrm>
            <a:off x="0" y="1216025"/>
            <a:ext cx="15122525" cy="85058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37262" y="3330575"/>
            <a:ext cx="6586220" cy="343598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项目名称：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淮南市寿县瓦埠湖千年古镇历史文化街区保护与利用工程一期项目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EPCO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项目一瓦埠老街东大街改造项目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委托单位：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寿县瓦埠镇人民政府 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承编单位：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中科建研规划设计有限公司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资质等级：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规划甲级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证书编号：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自资规甲字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26510915</a:t>
            </a:r>
            <a:endParaRPr lang="en-US" altLang="zh-CN" sz="1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设计负责人：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沈纲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415" y="5346700"/>
            <a:ext cx="7605395" cy="530415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" y="57785"/>
            <a:ext cx="7482840" cy="53486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0"/>
          <p:cNvSpPr/>
          <p:nvPr/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上位规划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5" name="图片 4" descr="I:/2025/新建文件夹/PPT修改/新建文件夹/瓦埠镇原农具社局部地段改造控规报批稿--盖章_23.jpg瓦埠镇原农具社局部地段改造控规报批稿--盖章_23"/>
          <p:cNvPicPr>
            <a:picLocks noChangeAspect="1"/>
          </p:cNvPicPr>
          <p:nvPr/>
        </p:nvPicPr>
        <p:blipFill>
          <a:blip r:embed="rId1"/>
          <a:srcRect l="11297" t="13058" r="11772" b="10113"/>
          <a:stretch>
            <a:fillRect/>
          </a:stretch>
        </p:blipFill>
        <p:spPr>
          <a:xfrm>
            <a:off x="648970" y="882650"/>
            <a:ext cx="13687425" cy="96678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0"/>
          <p:cNvSpPr/>
          <p:nvPr/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现状航拍照片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4" name="图片 3" descr="DJI_20250829132424_0001_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435" y="954405"/>
            <a:ext cx="7403465" cy="5553075"/>
          </a:xfrm>
          <a:prstGeom prst="rect">
            <a:avLst/>
          </a:prstGeom>
        </p:spPr>
      </p:pic>
      <p:pic>
        <p:nvPicPr>
          <p:cNvPr id="28" name="图片 27" descr="DJI_20250829132645_0009_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235" y="954405"/>
            <a:ext cx="6612255" cy="4959985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33070" y="954405"/>
            <a:ext cx="1039495" cy="575310"/>
            <a:chOff x="682" y="1503"/>
            <a:chExt cx="1637" cy="906"/>
          </a:xfrm>
        </p:grpSpPr>
        <p:sp>
          <p:nvSpPr>
            <p:cNvPr id="36" name="矩形 35"/>
            <p:cNvSpPr/>
            <p:nvPr/>
          </p:nvSpPr>
          <p:spPr>
            <a:xfrm>
              <a:off x="682" y="1503"/>
              <a:ext cx="907" cy="90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0"/>
            <p:cNvSpPr/>
            <p:nvPr/>
          </p:nvSpPr>
          <p:spPr>
            <a:xfrm>
              <a:off x="689" y="1617"/>
              <a:ext cx="163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91705" tIns="45853" rIns="91705" bIns="45853" anchor="t">
              <a:spAutoFit/>
            </a:bodyPr>
            <a:lstStyle/>
            <a:p>
              <a:pPr indent="0">
                <a:buNone/>
              </a:pP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汉仪程行简" panose="00020600040101010101" charset="-122"/>
                  <a:sym typeface="+mn-ea"/>
                </a:rPr>
                <a:t>01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831455" y="954405"/>
            <a:ext cx="1040130" cy="575945"/>
            <a:chOff x="682" y="1503"/>
            <a:chExt cx="1638" cy="907"/>
          </a:xfrm>
        </p:grpSpPr>
        <p:sp>
          <p:nvSpPr>
            <p:cNvPr id="41" name="矩形 40"/>
            <p:cNvSpPr/>
            <p:nvPr/>
          </p:nvSpPr>
          <p:spPr>
            <a:xfrm>
              <a:off x="682" y="1503"/>
              <a:ext cx="907" cy="90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30"/>
            <p:cNvSpPr/>
            <p:nvPr/>
          </p:nvSpPr>
          <p:spPr>
            <a:xfrm>
              <a:off x="689" y="1617"/>
              <a:ext cx="163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91705" tIns="45853" rIns="91705" bIns="45853" anchor="t">
              <a:spAutoFit/>
            </a:bodyPr>
            <a:lstStyle/>
            <a:p>
              <a:pPr indent="0">
                <a:buNone/>
              </a:pP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汉仪程行简" panose="00020600040101010101" charset="-122"/>
                  <a:sym typeface="+mn-ea"/>
                </a:rPr>
                <a:t>02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endParaRPr>
            </a:p>
          </p:txBody>
        </p:sp>
      </p:grpSp>
      <p:pic>
        <p:nvPicPr>
          <p:cNvPr id="43" name="图片 42" descr="DJI_20250829132744_0014_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900" y="5605145"/>
            <a:ext cx="6624955" cy="4968875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7861781" y="5622776"/>
            <a:ext cx="1040130" cy="575945"/>
            <a:chOff x="682" y="1503"/>
            <a:chExt cx="1638" cy="907"/>
          </a:xfrm>
        </p:grpSpPr>
        <p:sp>
          <p:nvSpPr>
            <p:cNvPr id="33" name="矩形 32"/>
            <p:cNvSpPr/>
            <p:nvPr/>
          </p:nvSpPr>
          <p:spPr>
            <a:xfrm>
              <a:off x="682" y="1503"/>
              <a:ext cx="907" cy="90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0"/>
            <p:cNvSpPr/>
            <p:nvPr/>
          </p:nvSpPr>
          <p:spPr>
            <a:xfrm>
              <a:off x="689" y="1617"/>
              <a:ext cx="163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91705" tIns="45853" rIns="91705" bIns="45853" anchor="t">
              <a:spAutoFit/>
            </a:bodyPr>
            <a:lstStyle/>
            <a:p>
              <a:pPr indent="0">
                <a:buNone/>
              </a:pP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汉仪程行简" panose="00020600040101010101" charset="-122"/>
                  <a:sym typeface="+mn-ea"/>
                </a:rPr>
                <a:t>03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endParaRPr>
            </a:p>
          </p:txBody>
        </p:sp>
      </p:grpSp>
      <p:pic>
        <p:nvPicPr>
          <p:cNvPr id="2" name="图片 1" descr="3ec14f37d250acbab4fe73041ea70eb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70" y="6498590"/>
            <a:ext cx="7273290" cy="41948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0"/>
          <p:cNvSpPr/>
          <p:nvPr/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总平面图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sp>
        <p:nvSpPr>
          <p:cNvPr id="11" name="任意多边形 10"/>
          <p:cNvSpPr/>
          <p:nvPr/>
        </p:nvSpPr>
        <p:spPr>
          <a:xfrm flipH="1">
            <a:off x="9721262" y="5665415"/>
            <a:ext cx="1656000" cy="187750"/>
          </a:xfrm>
          <a:custGeom>
            <a:avLst/>
            <a:gdLst>
              <a:gd name="connisteX0" fmla="*/ 0 w 509270"/>
              <a:gd name="connsiteY0" fmla="*/ 0 h 169545"/>
              <a:gd name="connisteX1" fmla="*/ 411480 w 509270"/>
              <a:gd name="connsiteY1" fmla="*/ 0 h 169545"/>
              <a:gd name="connisteX2" fmla="*/ 509270 w 509270"/>
              <a:gd name="connsiteY2" fmla="*/ 169545 h 16954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9270" h="169545">
                <a:moveTo>
                  <a:pt x="0" y="0"/>
                </a:moveTo>
                <a:lnTo>
                  <a:pt x="411480" y="0"/>
                </a:lnTo>
                <a:lnTo>
                  <a:pt x="509270" y="169545"/>
                </a:lnTo>
              </a:path>
            </a:pathLst>
          </a:custGeom>
          <a:noFill/>
          <a:ln w="12700">
            <a:solidFill>
              <a:schemeClr val="tx1"/>
            </a:solidFill>
            <a:tailEnd type="oval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30"/>
          <p:cNvSpPr/>
          <p:nvPr/>
        </p:nvSpPr>
        <p:spPr>
          <a:xfrm>
            <a:off x="10212342" y="5403670"/>
            <a:ext cx="5501002" cy="523489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此段墙体为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无开窗防火墙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任意多边形: 形状 12"/>
          <p:cNvSpPr/>
          <p:nvPr/>
        </p:nvSpPr>
        <p:spPr>
          <a:xfrm rot="3807281">
            <a:off x="6171307" y="3797688"/>
            <a:ext cx="2504238" cy="3112750"/>
          </a:xfrm>
          <a:custGeom>
            <a:avLst/>
            <a:gdLst>
              <a:gd name="connsiteX0" fmla="*/ 0 w 3699039"/>
              <a:gd name="connsiteY0" fmla="*/ 5396873 h 5522403"/>
              <a:gd name="connsiteX1" fmla="*/ 3495245 w 3699039"/>
              <a:gd name="connsiteY1" fmla="*/ 981166 h 5522403"/>
              <a:gd name="connsiteX2" fmla="*/ 3495245 w 3699039"/>
              <a:gd name="connsiteY2" fmla="*/ 0 h 5522403"/>
              <a:gd name="connsiteX3" fmla="*/ 3692952 w 3699039"/>
              <a:gd name="connsiteY3" fmla="*/ 0 h 5522403"/>
              <a:gd name="connsiteX4" fmla="*/ 3692952 w 3699039"/>
              <a:gd name="connsiteY4" fmla="*/ 1044767 h 5522403"/>
              <a:gd name="connsiteX5" fmla="*/ 3699039 w 3699039"/>
              <a:gd name="connsiteY5" fmla="*/ 1049585 h 5522403"/>
              <a:gd name="connsiteX6" fmla="*/ 3692952 w 3699039"/>
              <a:gd name="connsiteY6" fmla="*/ 1057276 h 5522403"/>
              <a:gd name="connsiteX7" fmla="*/ 3692952 w 3699039"/>
              <a:gd name="connsiteY7" fmla="*/ 1061771 h 5522403"/>
              <a:gd name="connsiteX8" fmla="*/ 3689393 w 3699039"/>
              <a:gd name="connsiteY8" fmla="*/ 1061771 h 5522403"/>
              <a:gd name="connsiteX9" fmla="*/ 158588 w 3699039"/>
              <a:gd name="connsiteY9" fmla="*/ 5522403 h 5522403"/>
              <a:gd name="connsiteX0-1" fmla="*/ 0 w 3699039"/>
              <a:gd name="connsiteY0-2" fmla="*/ 5396873 h 5522403"/>
              <a:gd name="connsiteX1-3" fmla="*/ 3495245 w 3699039"/>
              <a:gd name="connsiteY1-4" fmla="*/ 981166 h 5522403"/>
              <a:gd name="connsiteX2-5" fmla="*/ 3692952 w 3699039"/>
              <a:gd name="connsiteY2-6" fmla="*/ 0 h 5522403"/>
              <a:gd name="connsiteX3-7" fmla="*/ 3692952 w 3699039"/>
              <a:gd name="connsiteY3-8" fmla="*/ 1044767 h 5522403"/>
              <a:gd name="connsiteX4-9" fmla="*/ 3699039 w 3699039"/>
              <a:gd name="connsiteY4-10" fmla="*/ 1049585 h 5522403"/>
              <a:gd name="connsiteX5-11" fmla="*/ 3692952 w 3699039"/>
              <a:gd name="connsiteY5-12" fmla="*/ 1057276 h 5522403"/>
              <a:gd name="connsiteX6-13" fmla="*/ 3692952 w 3699039"/>
              <a:gd name="connsiteY6-14" fmla="*/ 1061771 h 5522403"/>
              <a:gd name="connsiteX7-15" fmla="*/ 3689393 w 3699039"/>
              <a:gd name="connsiteY7-16" fmla="*/ 1061771 h 5522403"/>
              <a:gd name="connsiteX8-17" fmla="*/ 158588 w 3699039"/>
              <a:gd name="connsiteY8-18" fmla="*/ 5522403 h 5522403"/>
              <a:gd name="connsiteX9-19" fmla="*/ 0 w 3699039"/>
              <a:gd name="connsiteY9-20" fmla="*/ 5396873 h 5522403"/>
              <a:gd name="connsiteX0-21" fmla="*/ 0 w 3699039"/>
              <a:gd name="connsiteY0-22" fmla="*/ 4415708 h 4541238"/>
              <a:gd name="connsiteX1-23" fmla="*/ 3495245 w 3699039"/>
              <a:gd name="connsiteY1-24" fmla="*/ 1 h 4541238"/>
              <a:gd name="connsiteX2-25" fmla="*/ 3692952 w 3699039"/>
              <a:gd name="connsiteY2-26" fmla="*/ 63602 h 4541238"/>
              <a:gd name="connsiteX3-27" fmla="*/ 3699039 w 3699039"/>
              <a:gd name="connsiteY3-28" fmla="*/ 68420 h 4541238"/>
              <a:gd name="connsiteX4-29" fmla="*/ 3692952 w 3699039"/>
              <a:gd name="connsiteY4-30" fmla="*/ 76111 h 4541238"/>
              <a:gd name="connsiteX5-31" fmla="*/ 3692952 w 3699039"/>
              <a:gd name="connsiteY5-32" fmla="*/ 80606 h 4541238"/>
              <a:gd name="connsiteX6-33" fmla="*/ 3689393 w 3699039"/>
              <a:gd name="connsiteY6-34" fmla="*/ 80606 h 4541238"/>
              <a:gd name="connsiteX7-35" fmla="*/ 158588 w 3699039"/>
              <a:gd name="connsiteY7-36" fmla="*/ 4541238 h 4541238"/>
              <a:gd name="connsiteX8-37" fmla="*/ 0 w 3699039"/>
              <a:gd name="connsiteY8-38" fmla="*/ 4415708 h 4541238"/>
              <a:gd name="connsiteX0-39" fmla="*/ 0 w 3699039"/>
              <a:gd name="connsiteY0-40" fmla="*/ 4588775 h 4714305"/>
              <a:gd name="connsiteX1-41" fmla="*/ 3605297 w 3699039"/>
              <a:gd name="connsiteY1-42" fmla="*/ 0 h 4714305"/>
              <a:gd name="connsiteX2-43" fmla="*/ 3692952 w 3699039"/>
              <a:gd name="connsiteY2-44" fmla="*/ 236669 h 4714305"/>
              <a:gd name="connsiteX3-45" fmla="*/ 3699039 w 3699039"/>
              <a:gd name="connsiteY3-46" fmla="*/ 241487 h 4714305"/>
              <a:gd name="connsiteX4-47" fmla="*/ 3692952 w 3699039"/>
              <a:gd name="connsiteY4-48" fmla="*/ 249178 h 4714305"/>
              <a:gd name="connsiteX5-49" fmla="*/ 3692952 w 3699039"/>
              <a:gd name="connsiteY5-50" fmla="*/ 253673 h 4714305"/>
              <a:gd name="connsiteX6-51" fmla="*/ 3689393 w 3699039"/>
              <a:gd name="connsiteY6-52" fmla="*/ 253673 h 4714305"/>
              <a:gd name="connsiteX7-53" fmla="*/ 158588 w 3699039"/>
              <a:gd name="connsiteY7-54" fmla="*/ 4714305 h 4714305"/>
              <a:gd name="connsiteX8-55" fmla="*/ 0 w 3699039"/>
              <a:gd name="connsiteY8-56" fmla="*/ 4588775 h 4714305"/>
              <a:gd name="connsiteX0-57" fmla="*/ 0 w 3805748"/>
              <a:gd name="connsiteY0-58" fmla="*/ 4588775 h 4714305"/>
              <a:gd name="connsiteX1-59" fmla="*/ 3605297 w 3805748"/>
              <a:gd name="connsiteY1-60" fmla="*/ 0 h 4714305"/>
              <a:gd name="connsiteX2-61" fmla="*/ 3692952 w 3805748"/>
              <a:gd name="connsiteY2-62" fmla="*/ 236669 h 4714305"/>
              <a:gd name="connsiteX3-63" fmla="*/ 3699039 w 3805748"/>
              <a:gd name="connsiteY3-64" fmla="*/ 241487 h 4714305"/>
              <a:gd name="connsiteX4-65" fmla="*/ 3692952 w 3805748"/>
              <a:gd name="connsiteY4-66" fmla="*/ 249178 h 4714305"/>
              <a:gd name="connsiteX5-67" fmla="*/ 3692952 w 3805748"/>
              <a:gd name="connsiteY5-68" fmla="*/ 253673 h 4714305"/>
              <a:gd name="connsiteX6-69" fmla="*/ 3805748 w 3805748"/>
              <a:gd name="connsiteY6-70" fmla="*/ 115209 h 4714305"/>
              <a:gd name="connsiteX7-71" fmla="*/ 158588 w 3805748"/>
              <a:gd name="connsiteY7-72" fmla="*/ 4714305 h 4714305"/>
              <a:gd name="connsiteX8-73" fmla="*/ 0 w 3805748"/>
              <a:gd name="connsiteY8-74" fmla="*/ 4588775 h 4714305"/>
              <a:gd name="connsiteX0-75" fmla="*/ 0 w 3699039"/>
              <a:gd name="connsiteY0-76" fmla="*/ 4588775 h 4714305"/>
              <a:gd name="connsiteX1-77" fmla="*/ 3605297 w 3699039"/>
              <a:gd name="connsiteY1-78" fmla="*/ 0 h 4714305"/>
              <a:gd name="connsiteX2-79" fmla="*/ 3692952 w 3699039"/>
              <a:gd name="connsiteY2-80" fmla="*/ 236669 h 4714305"/>
              <a:gd name="connsiteX3-81" fmla="*/ 3699039 w 3699039"/>
              <a:gd name="connsiteY3-82" fmla="*/ 241487 h 4714305"/>
              <a:gd name="connsiteX4-83" fmla="*/ 3692952 w 3699039"/>
              <a:gd name="connsiteY4-84" fmla="*/ 249178 h 4714305"/>
              <a:gd name="connsiteX5-85" fmla="*/ 3692952 w 3699039"/>
              <a:gd name="connsiteY5-86" fmla="*/ 253673 h 4714305"/>
              <a:gd name="connsiteX6-87" fmla="*/ 158588 w 3699039"/>
              <a:gd name="connsiteY6-88" fmla="*/ 4714305 h 4714305"/>
              <a:gd name="connsiteX7-89" fmla="*/ 0 w 3699039"/>
              <a:gd name="connsiteY7-90" fmla="*/ 4588775 h 4714305"/>
              <a:gd name="connsiteX0-91" fmla="*/ 0 w 3699039"/>
              <a:gd name="connsiteY0-92" fmla="*/ 4453470 h 4579000"/>
              <a:gd name="connsiteX1-93" fmla="*/ 3529839 w 3699039"/>
              <a:gd name="connsiteY1-94" fmla="*/ 0 h 4579000"/>
              <a:gd name="connsiteX2-95" fmla="*/ 3692952 w 3699039"/>
              <a:gd name="connsiteY2-96" fmla="*/ 101364 h 4579000"/>
              <a:gd name="connsiteX3-97" fmla="*/ 3699039 w 3699039"/>
              <a:gd name="connsiteY3-98" fmla="*/ 106182 h 4579000"/>
              <a:gd name="connsiteX4-99" fmla="*/ 3692952 w 3699039"/>
              <a:gd name="connsiteY4-100" fmla="*/ 113873 h 4579000"/>
              <a:gd name="connsiteX5-101" fmla="*/ 3692952 w 3699039"/>
              <a:gd name="connsiteY5-102" fmla="*/ 118368 h 4579000"/>
              <a:gd name="connsiteX6-103" fmla="*/ 158588 w 3699039"/>
              <a:gd name="connsiteY6-104" fmla="*/ 4579000 h 4579000"/>
              <a:gd name="connsiteX7-105" fmla="*/ 0 w 3699039"/>
              <a:gd name="connsiteY7-106" fmla="*/ 4453470 h 4579000"/>
              <a:gd name="connsiteX0-107" fmla="*/ 0 w 3699039"/>
              <a:gd name="connsiteY0-108" fmla="*/ 4472347 h 4597877"/>
              <a:gd name="connsiteX1-109" fmla="*/ 3539270 w 3699039"/>
              <a:gd name="connsiteY1-110" fmla="*/ -1 h 4597877"/>
              <a:gd name="connsiteX2-111" fmla="*/ 3692952 w 3699039"/>
              <a:gd name="connsiteY2-112" fmla="*/ 120241 h 4597877"/>
              <a:gd name="connsiteX3-113" fmla="*/ 3699039 w 3699039"/>
              <a:gd name="connsiteY3-114" fmla="*/ 125059 h 4597877"/>
              <a:gd name="connsiteX4-115" fmla="*/ 3692952 w 3699039"/>
              <a:gd name="connsiteY4-116" fmla="*/ 132750 h 4597877"/>
              <a:gd name="connsiteX5-117" fmla="*/ 3692952 w 3699039"/>
              <a:gd name="connsiteY5-118" fmla="*/ 137245 h 4597877"/>
              <a:gd name="connsiteX6-119" fmla="*/ 158588 w 3699039"/>
              <a:gd name="connsiteY6-120" fmla="*/ 4597877 h 4597877"/>
              <a:gd name="connsiteX7-121" fmla="*/ 0 w 3699039"/>
              <a:gd name="connsiteY7-122" fmla="*/ 4472347 h 45978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3699039" h="4597877">
                <a:moveTo>
                  <a:pt x="0" y="4472347"/>
                </a:moveTo>
                <a:lnTo>
                  <a:pt x="3539270" y="-1"/>
                </a:lnTo>
                <a:lnTo>
                  <a:pt x="3692952" y="120241"/>
                </a:lnTo>
                <a:lnTo>
                  <a:pt x="3699039" y="125059"/>
                </a:lnTo>
                <a:lnTo>
                  <a:pt x="3692952" y="132750"/>
                </a:lnTo>
                <a:lnTo>
                  <a:pt x="3692952" y="137245"/>
                </a:lnTo>
                <a:lnTo>
                  <a:pt x="158588" y="4597877"/>
                </a:lnTo>
                <a:lnTo>
                  <a:pt x="0" y="4472347"/>
                </a:lnTo>
                <a:close/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 rot="6115151">
            <a:off x="9170687" y="5336190"/>
            <a:ext cx="199929" cy="1076374"/>
          </a:xfrm>
          <a:prstGeom prst="rect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30"/>
          <p:cNvSpPr/>
          <p:nvPr/>
        </p:nvSpPr>
        <p:spPr>
          <a:xfrm>
            <a:off x="6503328" y="5545120"/>
            <a:ext cx="5501002" cy="308045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indent="0">
              <a:buNone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防火墙、甲级防火窗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sp>
        <p:nvSpPr>
          <p:cNvPr id="17" name="任意多边形 10"/>
          <p:cNvSpPr/>
          <p:nvPr/>
        </p:nvSpPr>
        <p:spPr>
          <a:xfrm flipH="1" flipV="1">
            <a:off x="6308576" y="5147291"/>
            <a:ext cx="1944000" cy="705874"/>
          </a:xfrm>
          <a:custGeom>
            <a:avLst/>
            <a:gdLst>
              <a:gd name="connisteX0" fmla="*/ 0 w 509270"/>
              <a:gd name="connsiteY0" fmla="*/ 0 h 169545"/>
              <a:gd name="connisteX1" fmla="*/ 411480 w 509270"/>
              <a:gd name="connsiteY1" fmla="*/ 0 h 169545"/>
              <a:gd name="connisteX2" fmla="*/ 509270 w 509270"/>
              <a:gd name="connsiteY2" fmla="*/ 169545 h 16954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9270" h="169545">
                <a:moveTo>
                  <a:pt x="0" y="0"/>
                </a:moveTo>
                <a:lnTo>
                  <a:pt x="411480" y="0"/>
                </a:lnTo>
                <a:lnTo>
                  <a:pt x="509270" y="169545"/>
                </a:lnTo>
              </a:path>
            </a:pathLst>
          </a:custGeom>
          <a:noFill/>
          <a:ln w="12700">
            <a:solidFill>
              <a:schemeClr val="tx1"/>
            </a:solidFill>
            <a:tailEnd type="oval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3"/>
          <p:cNvSpPr/>
          <p:nvPr/>
        </p:nvSpPr>
        <p:spPr>
          <a:xfrm>
            <a:off x="5000624" y="2703133"/>
            <a:ext cx="840740" cy="169545"/>
          </a:xfrm>
          <a:custGeom>
            <a:avLst/>
            <a:gdLst>
              <a:gd name="connisteX0" fmla="*/ 0 w 509270"/>
              <a:gd name="connsiteY0" fmla="*/ 0 h 169545"/>
              <a:gd name="connisteX1" fmla="*/ 411480 w 509270"/>
              <a:gd name="connsiteY1" fmla="*/ 0 h 169545"/>
              <a:gd name="connisteX2" fmla="*/ 509270 w 509270"/>
              <a:gd name="connsiteY2" fmla="*/ 169545 h 16954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9270" h="169545">
                <a:moveTo>
                  <a:pt x="0" y="0"/>
                </a:moveTo>
                <a:lnTo>
                  <a:pt x="411480" y="0"/>
                </a:lnTo>
                <a:lnTo>
                  <a:pt x="509270" y="169545"/>
                </a:lnTo>
              </a:path>
            </a:pathLst>
          </a:custGeom>
          <a:noFill/>
          <a:ln w="12700">
            <a:solidFill>
              <a:schemeClr val="tx1"/>
            </a:solidFill>
            <a:tailEnd type="oval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30"/>
          <p:cNvSpPr/>
          <p:nvPr/>
        </p:nvSpPr>
        <p:spPr>
          <a:xfrm>
            <a:off x="4810760" y="2395088"/>
            <a:ext cx="5501002" cy="308045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无开窗防火墙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任意多边形: 形状 24"/>
          <p:cNvSpPr/>
          <p:nvPr/>
        </p:nvSpPr>
        <p:spPr>
          <a:xfrm>
            <a:off x="5250180" y="2659380"/>
            <a:ext cx="769620" cy="1562100"/>
          </a:xfrm>
          <a:custGeom>
            <a:avLst/>
            <a:gdLst>
              <a:gd name="connsiteX0" fmla="*/ 754380 w 769620"/>
              <a:gd name="connsiteY0" fmla="*/ 1356360 h 1562100"/>
              <a:gd name="connsiteX1" fmla="*/ 754380 w 769620"/>
              <a:gd name="connsiteY1" fmla="*/ 1356360 h 1562100"/>
              <a:gd name="connsiteX2" fmla="*/ 723900 w 769620"/>
              <a:gd name="connsiteY2" fmla="*/ 1562100 h 1562100"/>
              <a:gd name="connsiteX3" fmla="*/ 0 w 769620"/>
              <a:gd name="connsiteY3" fmla="*/ 1409700 h 1562100"/>
              <a:gd name="connsiteX4" fmla="*/ 152400 w 769620"/>
              <a:gd name="connsiteY4" fmla="*/ 609600 h 1562100"/>
              <a:gd name="connsiteX5" fmla="*/ 426720 w 769620"/>
              <a:gd name="connsiteY5" fmla="*/ 647700 h 1562100"/>
              <a:gd name="connsiteX6" fmla="*/ 594360 w 769620"/>
              <a:gd name="connsiteY6" fmla="*/ 0 h 1562100"/>
              <a:gd name="connsiteX7" fmla="*/ 769620 w 769620"/>
              <a:gd name="connsiteY7" fmla="*/ 15240 h 1562100"/>
              <a:gd name="connsiteX8" fmla="*/ 548640 w 769620"/>
              <a:gd name="connsiteY8" fmla="*/ 868680 h 1562100"/>
              <a:gd name="connsiteX9" fmla="*/ 259080 w 769620"/>
              <a:gd name="connsiteY9" fmla="*/ 815340 h 1562100"/>
              <a:gd name="connsiteX10" fmla="*/ 152400 w 769620"/>
              <a:gd name="connsiteY10" fmla="*/ 1249680 h 1562100"/>
              <a:gd name="connsiteX11" fmla="*/ 754380 w 769620"/>
              <a:gd name="connsiteY11" fmla="*/ 135636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20" h="1562100">
                <a:moveTo>
                  <a:pt x="754380" y="1356360"/>
                </a:moveTo>
                <a:lnTo>
                  <a:pt x="754380" y="1356360"/>
                </a:lnTo>
                <a:lnTo>
                  <a:pt x="723900" y="1562100"/>
                </a:lnTo>
                <a:lnTo>
                  <a:pt x="0" y="1409700"/>
                </a:lnTo>
                <a:lnTo>
                  <a:pt x="152400" y="609600"/>
                </a:lnTo>
                <a:lnTo>
                  <a:pt x="426720" y="647700"/>
                </a:lnTo>
                <a:lnTo>
                  <a:pt x="594360" y="0"/>
                </a:lnTo>
                <a:lnTo>
                  <a:pt x="769620" y="15240"/>
                </a:lnTo>
                <a:lnTo>
                  <a:pt x="548640" y="868680"/>
                </a:lnTo>
                <a:lnTo>
                  <a:pt x="259080" y="815340"/>
                </a:lnTo>
                <a:lnTo>
                  <a:pt x="152400" y="1249680"/>
                </a:lnTo>
                <a:lnTo>
                  <a:pt x="754380" y="1356360"/>
                </a:lnTo>
                <a:close/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 rot="895476">
            <a:off x="5978302" y="3159182"/>
            <a:ext cx="3844178" cy="282492"/>
          </a:xfrm>
          <a:prstGeom prst="rect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 3"/>
          <p:cNvSpPr/>
          <p:nvPr/>
        </p:nvSpPr>
        <p:spPr>
          <a:xfrm flipH="1">
            <a:off x="7445952" y="2844583"/>
            <a:ext cx="1195310" cy="215423"/>
          </a:xfrm>
          <a:custGeom>
            <a:avLst/>
            <a:gdLst>
              <a:gd name="connisteX0" fmla="*/ 0 w 509270"/>
              <a:gd name="connsiteY0" fmla="*/ 0 h 169545"/>
              <a:gd name="connisteX1" fmla="*/ 411480 w 509270"/>
              <a:gd name="connsiteY1" fmla="*/ 0 h 169545"/>
              <a:gd name="connisteX2" fmla="*/ 509270 w 509270"/>
              <a:gd name="connsiteY2" fmla="*/ 169545 h 16954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9270" h="169545">
                <a:moveTo>
                  <a:pt x="0" y="0"/>
                </a:moveTo>
                <a:lnTo>
                  <a:pt x="411480" y="0"/>
                </a:lnTo>
                <a:lnTo>
                  <a:pt x="509270" y="169545"/>
                </a:lnTo>
              </a:path>
            </a:pathLst>
          </a:custGeom>
          <a:noFill/>
          <a:ln w="12700">
            <a:solidFill>
              <a:schemeClr val="tx1"/>
            </a:solidFill>
            <a:tailEnd type="oval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7953899" y="2557609"/>
            <a:ext cx="769620" cy="308045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防火墙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002" y="860819"/>
            <a:ext cx="10324397" cy="8854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E:/桌面/Enscape_2026-05-11-10-33-58.pngEnscape_2026-05-11-10-33-58"/>
          <p:cNvPicPr>
            <a:picLocks noChangeAspect="1"/>
          </p:cNvPicPr>
          <p:nvPr/>
        </p:nvPicPr>
        <p:blipFill>
          <a:blip r:embed="rId1"/>
          <a:srcRect l="10087" r="10087"/>
          <a:stretch>
            <a:fillRect/>
          </a:stretch>
        </p:blipFill>
        <p:spPr>
          <a:xfrm>
            <a:off x="7416800" y="3690700"/>
            <a:ext cx="7290435" cy="5137150"/>
          </a:xfrm>
          <a:prstGeom prst="rect">
            <a:avLst/>
          </a:prstGeom>
        </p:spPr>
      </p:pic>
      <p:sp>
        <p:nvSpPr>
          <p:cNvPr id="3" name="矩形 30"/>
          <p:cNvSpPr/>
          <p:nvPr/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经济技术指标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438910" y="1287225"/>
            <a:ext cx="994346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淮南市寿县瓦埠湖千年古镇历史文化街区保护与利用工程一期项目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EPCO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项目一瓦埠老街东大街改造项目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位于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寿县瓦埠镇瓦埠老街东入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口处，该项目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用地面积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1621.18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㎡（约合2.4318亩）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项目规划商业、综合楼及地下室（消防），综合楼面积约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738.81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㎡，商业面积约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1,041.24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㎡，地下室（消防）面积约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193.78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㎡，总建筑面积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1973.826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㎡，容积率为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1.097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，建筑密度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65.08%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经济技术指标如下表：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 descr="表格&#10;&#10;AI 生成的内容可能不正确。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25" y="2937559"/>
            <a:ext cx="6385625" cy="589029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041262" y="8226700"/>
            <a:ext cx="7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latin typeface="+mn-ea"/>
              </a:rPr>
              <a:t>5.38</a:t>
            </a:r>
            <a:endParaRPr lang="zh-CN" altLang="en-US" sz="1600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E:/桌面/Enscape_2026-05-11-10-33-58.pngEnscape_2026-05-11-10-33-58"/>
          <p:cNvPicPr>
            <a:picLocks noChangeAspect="1"/>
          </p:cNvPicPr>
          <p:nvPr/>
        </p:nvPicPr>
        <p:blipFill>
          <a:blip r:embed="rId1"/>
          <a:srcRect l="10229" r="10229"/>
          <a:stretch>
            <a:fillRect/>
          </a:stretch>
        </p:blipFill>
        <p:spPr>
          <a:xfrm>
            <a:off x="635" y="0"/>
            <a:ext cx="15121890" cy="10693400"/>
          </a:xfrm>
          <a:prstGeom prst="rect">
            <a:avLst/>
          </a:prstGeom>
        </p:spPr>
      </p:pic>
      <p:sp>
        <p:nvSpPr>
          <p:cNvPr id="8" name="矩形 30"/>
          <p:cNvSpPr/>
          <p:nvPr>
            <p:custDataLst>
              <p:tags r:id="rId2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鸟瞰效果图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实景融合图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2" name="图片 1" descr="E:/桌面/Enscape_2026-05-11-10-33-58.jpgEnscape_2026-05-11-10-33-58"/>
          <p:cNvPicPr>
            <a:picLocks noChangeAspect="1"/>
          </p:cNvPicPr>
          <p:nvPr/>
        </p:nvPicPr>
        <p:blipFill>
          <a:blip r:embed="rId2"/>
          <a:srcRect l="5802" r="5802"/>
          <a:stretch>
            <a:fillRect/>
          </a:stretch>
        </p:blipFill>
        <p:spPr>
          <a:xfrm>
            <a:off x="432435" y="882650"/>
            <a:ext cx="14257020" cy="90722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30"/>
          <p:cNvSpPr/>
          <p:nvPr>
            <p:custDataLst>
              <p:tags r:id="rId1"/>
            </p:custDataLst>
          </p:nvPr>
        </p:nvSpPr>
        <p:spPr>
          <a:xfrm>
            <a:off x="548092" y="450409"/>
            <a:ext cx="550100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lIns="91705" tIns="45853" rIns="91705" bIns="45853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程行简" panose="00020600040101010101" charset="-122"/>
                <a:sym typeface="+mn-ea"/>
              </a:rPr>
              <a:t>东侧主入口透视图一</a:t>
            </a:r>
            <a:endParaRPr lang="zh-CN" altLang="en-US" sz="18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汉仪程行简" panose="00020600040101010101" charset="-122"/>
              <a:sym typeface="+mn-ea"/>
            </a:endParaRPr>
          </a:p>
        </p:txBody>
      </p:sp>
      <p:pic>
        <p:nvPicPr>
          <p:cNvPr id="4" name="图片 3" descr="E:/参与项目/01寿县/寿县瓦埠/木业社/效果图/10.10/3_2 - Photo.jpg3_2 - Photo"/>
          <p:cNvPicPr>
            <a:picLocks noChangeAspect="1"/>
          </p:cNvPicPr>
          <p:nvPr/>
        </p:nvPicPr>
        <p:blipFill>
          <a:blip r:embed="rId2"/>
          <a:srcRect l="3624" t="8343" r="2389" b="1573"/>
          <a:stretch>
            <a:fillRect/>
          </a:stretch>
        </p:blipFill>
        <p:spPr>
          <a:xfrm>
            <a:off x="1270" y="1242695"/>
            <a:ext cx="15121255" cy="81527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PP_MARK_KEY" val="7ab1d44e-4978-426b-ac1b-6b891696f0e2"/>
  <p:tag name="COMMONDATA" val="eyJoZGlkIjoiYjExM2Q5NDBiOGUxMGQ1YzdkYzU1Y2UyYTExOTFlMzAifQ=="/>
  <p:tag name="RESOURCE_RECORD_KEY" val="{&quot;13&quot;:[4364933]}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WPS 演示</Application>
  <PresentationFormat>自定义</PresentationFormat>
  <Paragraphs>70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15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汉仪程行简</vt:lpstr>
      <vt:lpstr>Arial</vt:lpstr>
      <vt:lpstr>Arial Unicode MS</vt:lpstr>
      <vt:lpstr>Calibri</vt:lpstr>
      <vt:lpstr>Wingdings</vt:lpstr>
      <vt:lpstr>汉仪程行简</vt:lpstr>
      <vt:lpstr>AMGDT</vt:lpstr>
      <vt:lpstr>Office 主题</vt:lpstr>
      <vt:lpstr>1_Office 主题</vt:lpstr>
      <vt:lpstr>2_Office 主题</vt:lpstr>
      <vt:lpstr>3_Office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贝贝</cp:lastModifiedBy>
  <cp:revision>1118</cp:revision>
  <dcterms:created xsi:type="dcterms:W3CDTF">2022-04-11T12:31:00Z</dcterms:created>
  <dcterms:modified xsi:type="dcterms:W3CDTF">2026-06-30T08:58:27Z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C47D5F74AF7646F1A2278F8DEECB6AAF_13</vt:lpwstr>
  </property>
  <property fmtid="{D5CDD505-2E9C-101B-9397-08002B2CF9AE}" pid="3" name="KSOProductBuildVer">
    <vt:lpwstr>2052-12.1.0.26895</vt:lpwstr>
  </property>
</Properties>
</file>