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 id="2147483673" r:id="rId4"/>
  </p:sldMasterIdLst>
  <p:notesMasterIdLst>
    <p:notesMasterId r:id="rId14"/>
  </p:notesMasterIdLst>
  <p:handoutMasterIdLst>
    <p:handoutMasterId r:id="rId45"/>
  </p:handoutMasterIdLst>
  <p:sldIdLst>
    <p:sldId id="867" r:id="rId5"/>
    <p:sldId id="1126" r:id="rId6"/>
    <p:sldId id="1128" r:id="rId7"/>
    <p:sldId id="1131" r:id="rId8"/>
    <p:sldId id="1132" r:id="rId9"/>
    <p:sldId id="1133" r:id="rId10"/>
    <p:sldId id="1134" r:id="rId11"/>
    <p:sldId id="1135" r:id="rId12"/>
    <p:sldId id="1139" r:id="rId13"/>
    <p:sldId id="1140" r:id="rId15"/>
    <p:sldId id="1141" r:id="rId16"/>
    <p:sldId id="1142" r:id="rId17"/>
    <p:sldId id="1286" r:id="rId18"/>
    <p:sldId id="1288" r:id="rId19"/>
    <p:sldId id="1289" r:id="rId20"/>
    <p:sldId id="1290" r:id="rId21"/>
    <p:sldId id="1291" r:id="rId22"/>
    <p:sldId id="1292" r:id="rId23"/>
    <p:sldId id="1300" r:id="rId24"/>
    <p:sldId id="1302" r:id="rId25"/>
    <p:sldId id="1301" r:id="rId26"/>
    <p:sldId id="1454" r:id="rId27"/>
    <p:sldId id="1455" r:id="rId28"/>
    <p:sldId id="1456" r:id="rId29"/>
    <p:sldId id="1293" r:id="rId30"/>
    <p:sldId id="1457" r:id="rId31"/>
    <p:sldId id="1458" r:id="rId32"/>
    <p:sldId id="1460" r:id="rId33"/>
    <p:sldId id="1461" r:id="rId34"/>
    <p:sldId id="1462" r:id="rId35"/>
    <p:sldId id="1463" r:id="rId36"/>
    <p:sldId id="1459" r:id="rId37"/>
    <p:sldId id="1294" r:id="rId38"/>
    <p:sldId id="1471" r:id="rId39"/>
    <p:sldId id="1472" r:id="rId40"/>
    <p:sldId id="1299" r:id="rId41"/>
    <p:sldId id="1473" r:id="rId42"/>
    <p:sldId id="1474" r:id="rId43"/>
    <p:sldId id="756" r:id="rId44"/>
  </p:sldIdLst>
  <p:sldSz cx="9144000" cy="6858000" type="screen4x3"/>
  <p:notesSz cx="6797675" cy="9926320"/>
  <p:custDataLst>
    <p:tags r:id="rId50"/>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4" userDrawn="1">
          <p15:clr>
            <a:srgbClr val="A4A3A4"/>
          </p15:clr>
        </p15:guide>
        <p15:guide id="2" pos="27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ZDGCZX" initials="Z"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FF"/>
    <a:srgbClr val="FF3300"/>
    <a:srgbClr val="800080"/>
    <a:srgbClr val="F8F8F8"/>
    <a:srgbClr val="FFFF99"/>
    <a:srgbClr val="FF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63" autoAdjust="0"/>
  </p:normalViewPr>
  <p:slideViewPr>
    <p:cSldViewPr showGuides="1">
      <p:cViewPr varScale="1">
        <p:scale>
          <a:sx n="60" d="100"/>
          <a:sy n="60" d="100"/>
        </p:scale>
        <p:origin x="-1422" y="-96"/>
      </p:cViewPr>
      <p:guideLst>
        <p:guide orient="horz" pos="2154"/>
        <p:guide pos="2799"/>
      </p:guideLst>
    </p:cSldViewPr>
  </p:slideViewPr>
  <p:outlineViewPr>
    <p:cViewPr>
      <p:scale>
        <a:sx n="33" d="100"/>
        <a:sy n="33" d="100"/>
      </p:scale>
      <p:origin x="0" y="-26707"/>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3" d="100"/>
          <a:sy n="73" d="100"/>
        </p:scale>
        <p:origin x="-2742" y="-90"/>
      </p:cViewPr>
      <p:guideLst>
        <p:guide orient="horz" pos="3118"/>
        <p:guide pos="208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0" Type="http://schemas.openxmlformats.org/officeDocument/2006/relationships/tags" Target="tags/tag47.xml"/><Relationship Id="rId5" Type="http://schemas.openxmlformats.org/officeDocument/2006/relationships/slide" Target="slides/slide1.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notesMaster" Target="notesMasters/notes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07T21:41:32.371" idx="1">
    <p:pos x="5482" y="3077"/>
    <p:text/>
  </p:cm>
  <p:cm authorId="2" dt="2023-02-07T21:41:45.431" idx="2">
    <p:pos x="5638" y="3233"/>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3-02-07T21:41:32.371" idx="1">
    <p:pos x="5482" y="3077"/>
    <p:text/>
  </p:cm>
  <p:cm authorId="2" dt="2023-02-07T21:41:45.431" idx="2">
    <p:pos x="5638" y="3233"/>
    <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3-02-07T21:41:32.371" idx="1">
    <p:pos x="5482" y="3077"/>
    <p:text/>
  </p:cm>
  <p:cm authorId="2" dt="2023-02-07T21:41:45.431" idx="2">
    <p:pos x="5638" y="3233"/>
    <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3-02-07T21:41:32.371" idx="1">
    <p:pos x="5482" y="3077"/>
    <p:text/>
  </p:cm>
  <p:cm authorId="2" dt="2023-02-07T21:41:45.431" idx="2">
    <p:pos x="5638" y="3233"/>
    <p:text/>
  </p:cm>
</p:cmLst>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5687BAF-F6D3-4414-BCF4-39548B88188D}" type="doc">
      <dgm:prSet loTypeId="urn:microsoft.com/office/officeart/2005/8/layout/radial6#1" loCatId="cycle" qsTypeId="urn:microsoft.com/office/officeart/2005/8/quickstyle/3d2#1" qsCatId="3D" csTypeId="urn:microsoft.com/office/officeart/2005/8/colors/accent0_3#1" csCatId="mainScheme" phldr="1"/>
      <dgm:spPr/>
      <dgm:t>
        <a:bodyPr/>
        <a:lstStyle/>
        <a:p>
          <a:endParaRPr lang="zh-CN" altLang="en-US"/>
        </a:p>
      </dgm:t>
    </dgm:pt>
    <dgm:pt modelId="{544400A7-34B8-4B79-B93D-8670DB46FAA6}">
      <dgm:prSet phldrT="[文本]" phldr="0" custT="0"/>
      <dgm:spPr>
        <a:solidFill>
          <a:srgbClr val="C00000"/>
        </a:solidFill>
      </dgm:spPr>
      <dgm:t>
        <a:bodyPr vert="horz" wrap="square"/>
        <a:lstStyle/>
        <a:p>
          <a:pPr>
            <a:lnSpc>
              <a:spcPct val="100000"/>
            </a:lnSpc>
            <a:spcBef>
              <a:spcPct val="0"/>
            </a:spcBef>
            <a:spcAft>
              <a:spcPct val="35000"/>
            </a:spcAft>
          </a:pPr>
          <a:endParaRPr lang="zh-CN" altLang="en-US" dirty="0">
            <a:latin typeface="微软雅黑" panose="020B0503020204020204" pitchFamily="34" charset="-122"/>
            <a:ea typeface="微软雅黑" panose="020B0503020204020204" pitchFamily="34" charset="-122"/>
          </a:endParaRPr>
        </a:p>
      </dgm:t>
    </dgm:pt>
    <dgm:pt modelId="{D9EB8B10-BE60-432F-B906-C9E119EF2627}" cxnId="{3574754E-C50B-4181-9762-87B4ED396847}"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F4CFD473-7534-4584-81E6-C26BF346F181}" cxnId="{3574754E-C50B-4181-9762-87B4ED396847}"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14AE304-269E-422C-AD5F-172E42C22CB0}">
      <dgm:prSet phldrT="[文本]" phldr="0" custT="1"/>
      <dgm:spPr>
        <a:solidFill>
          <a:srgbClr val="008000"/>
        </a:solidFill>
      </dgm:spPr>
      <dgm:t>
        <a:bodyPr vert="horz" wrap="square"/>
        <a:lstStyle/>
        <a:p>
          <a:pPr>
            <a:lnSpc>
              <a:spcPct val="100000"/>
            </a:lnSpc>
            <a:spcBef>
              <a:spcPct val="0"/>
            </a:spcBef>
            <a:spcAft>
              <a:spcPct val="35000"/>
            </a:spcAft>
          </a:pPr>
          <a:r>
            <a:rPr lang="zh-CN" altLang="en-US" sz="1800" dirty="0" smtClean="0">
              <a:solidFill>
                <a:schemeClr val="bg1"/>
              </a:solidFill>
              <a:latin typeface="微软雅黑" panose="020B0503020204020204" pitchFamily="34" charset="-122"/>
              <a:ea typeface="微软雅黑" panose="020B0503020204020204" pitchFamily="34" charset="-122"/>
            </a:rPr>
            <a:t>需  求</a:t>
          </a:r>
          <a:endParaRPr lang="zh-CN" altLang="en-US" sz="1800" dirty="0">
            <a:solidFill>
              <a:schemeClr val="bg1"/>
            </a:solidFill>
            <a:latin typeface="微软雅黑" panose="020B0503020204020204" pitchFamily="34" charset="-122"/>
            <a:ea typeface="微软雅黑" panose="020B0503020204020204" pitchFamily="34" charset="-122"/>
          </a:endParaRPr>
        </a:p>
      </dgm:t>
    </dgm:pt>
    <dgm:pt modelId="{E9317324-362D-4094-96F4-AA8862902324}" cxnId="{B5356D84-6190-4C11-85C2-BE66412E600F}"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1E853B29-D4AA-4515-B81D-848FB663942B}" cxnId="{B5356D84-6190-4C11-85C2-BE66412E600F}"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E83AA3AB-4815-4A96-B4D7-BA8968A027B7}">
      <dgm:prSet phldrT="[文本]" phldr="0" custT="1"/>
      <dgm:spPr/>
      <dgm:t>
        <a:bodyPr vert="horz" wrap="square"/>
        <a:lstStyle/>
        <a:p>
          <a:pPr>
            <a:lnSpc>
              <a:spcPct val="100000"/>
            </a:lnSpc>
            <a:spcBef>
              <a:spcPct val="0"/>
            </a:spcBef>
            <a:spcAft>
              <a:spcPct val="35000"/>
            </a:spcAft>
          </a:pPr>
          <a:r>
            <a:rPr lang="zh-CN" altLang="en-US" sz="1800" dirty="0" smtClean="0">
              <a:latin typeface="微软雅黑" panose="020B0503020204020204" pitchFamily="34" charset="-122"/>
              <a:ea typeface="微软雅黑" panose="020B0503020204020204" pitchFamily="34" charset="-122"/>
            </a:rPr>
            <a:t>研  发</a:t>
          </a:r>
          <a:endParaRPr lang="zh-CN" altLang="en-US" sz="1800" dirty="0">
            <a:latin typeface="微软雅黑" panose="020B0503020204020204" pitchFamily="34" charset="-122"/>
            <a:ea typeface="微软雅黑" panose="020B0503020204020204" pitchFamily="34" charset="-122"/>
          </a:endParaRPr>
        </a:p>
      </dgm:t>
    </dgm:pt>
    <dgm:pt modelId="{6D087B8B-AE10-4456-B570-633CB6EFB808}" cxnId="{BFBEE07B-637F-4B16-B408-0DE603758B0F}"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3D21DDDA-72CE-42A2-A138-B985EEC27ECC}" cxnId="{BFBEE07B-637F-4B16-B408-0DE603758B0F}"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3B781F3-16AE-424E-8F3C-63E7C4E5E76A}">
      <dgm:prSet phldr="0" custT="1"/>
      <dgm:spPr/>
      <dgm:t>
        <a:bodyPr vert="horz" wrap="square"/>
        <a:lstStyle/>
        <a:p>
          <a:pPr>
            <a:lnSpc>
              <a:spcPct val="100000"/>
            </a:lnSpc>
            <a:spcBef>
              <a:spcPct val="0"/>
            </a:spcBef>
            <a:spcAft>
              <a:spcPct val="15000"/>
            </a:spcAft>
          </a:pPr>
          <a:r>
            <a:rPr lang="zh-CN" sz="1800">
              <a:sym typeface="+mn-ea"/>
            </a:rPr>
            <a:t>转  化</a:t>
          </a:r>
          <a:endParaRPr lang="zh-CN" sz="1800" dirty="0" smtClean="0">
            <a:latin typeface="微软雅黑" panose="020B0503020204020204" pitchFamily="34" charset="-122"/>
            <a:ea typeface="微软雅黑" panose="020B0503020204020204" pitchFamily="34" charset="-122"/>
          </a:endParaRPr>
        </a:p>
      </dgm:t>
    </dgm:pt>
    <dgm:pt modelId="{BAA3BADF-6C0F-4B1C-9F6A-78F88D19388B}" cxnId="{A576DC01-EB9D-48D6-8334-C3FB9C64DFE8}" type="parTrans">
      <dgm:prSet/>
      <dgm:spPr/>
      <dgm:t>
        <a:bodyPr/>
        <a:lstStyle/>
        <a:p>
          <a:endParaRPr lang="zh-CN" altLang="en-US"/>
        </a:p>
      </dgm:t>
    </dgm:pt>
    <dgm:pt modelId="{2015C946-86FE-4B7F-98E5-23DB22FC9C02}" cxnId="{A576DC01-EB9D-48D6-8334-C3FB9C64DFE8}" type="sibTrans">
      <dgm:prSet/>
      <dgm:spPr/>
      <dgm:t>
        <a:bodyPr/>
        <a:lstStyle/>
        <a:p>
          <a:endParaRPr lang="zh-CN" altLang="en-US"/>
        </a:p>
      </dgm:t>
    </dgm:pt>
    <dgm:pt modelId="{94E5E136-CDA2-491A-8264-A01624001E88}">
      <dgm:prSet phldrT="[文本]" phldr="0" custT="1"/>
      <dgm:spPr>
        <a:solidFill>
          <a:srgbClr val="CC00CC"/>
        </a:solidFill>
      </dgm:spPr>
      <dgm:t>
        <a:bodyPr vert="horz" wrap="square"/>
        <a:lstStyle/>
        <a:p>
          <a:pPr>
            <a:lnSpc>
              <a:spcPct val="100000"/>
            </a:lnSpc>
            <a:spcBef>
              <a:spcPct val="0"/>
            </a:spcBef>
            <a:spcAft>
              <a:spcPct val="35000"/>
            </a:spcAft>
          </a:pPr>
          <a:r>
            <a:rPr lang="zh-CN" altLang="en-US" sz="1800" dirty="0" smtClean="0">
              <a:latin typeface="微软雅黑" panose="020B0503020204020204" pitchFamily="34" charset="-122"/>
              <a:ea typeface="微软雅黑" panose="020B0503020204020204" pitchFamily="34" charset="-122"/>
            </a:rPr>
            <a:t>生  产</a:t>
          </a:r>
          <a:endParaRPr lang="zh-CN" altLang="en-US" sz="1800" dirty="0">
            <a:latin typeface="微软雅黑" panose="020B0503020204020204" pitchFamily="34" charset="-122"/>
            <a:ea typeface="微软雅黑" panose="020B0503020204020204" pitchFamily="34" charset="-122"/>
          </a:endParaRPr>
        </a:p>
      </dgm:t>
    </dgm:pt>
    <dgm:pt modelId="{DDD552F7-DCAE-4943-A9BC-B3EB48339E64}" cxnId="{D8B13AE4-E8BE-4C99-9809-4BCA86176127}"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615F7CE-F687-4B4B-B053-EEEC0BCE32CC}" cxnId="{D8B13AE4-E8BE-4C99-9809-4BCA86176127}"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0E1596D8-56E3-468B-97A9-95B693DA1A40}">
      <dgm:prSet phldrT="[文本]" phldr="0" custT="1"/>
      <dgm:spPr>
        <a:solidFill>
          <a:srgbClr val="0070C0"/>
        </a:solidFill>
      </dgm:spPr>
      <dgm:t>
        <a:bodyPr vert="horz" wrap="square"/>
        <a:lstStyle/>
        <a:p>
          <a:pPr>
            <a:lnSpc>
              <a:spcPct val="100000"/>
            </a:lnSpc>
            <a:spcBef>
              <a:spcPct val="0"/>
            </a:spcBef>
            <a:spcAft>
              <a:spcPct val="35000"/>
            </a:spcAft>
          </a:pPr>
          <a:r>
            <a:rPr lang="zh-CN" altLang="en-US" sz="1800" dirty="0" smtClean="0">
              <a:latin typeface="微软雅黑" panose="020B0503020204020204" pitchFamily="34" charset="-122"/>
              <a:ea typeface="微软雅黑" panose="020B0503020204020204" pitchFamily="34" charset="-122"/>
            </a:rPr>
            <a:t>销售</a:t>
          </a:r>
          <a:endParaRPr lang="zh-CN" altLang="en-US" sz="1800" dirty="0">
            <a:latin typeface="微软雅黑" panose="020B0503020204020204" pitchFamily="34" charset="-122"/>
            <a:ea typeface="微软雅黑" panose="020B0503020204020204" pitchFamily="34" charset="-122"/>
          </a:endParaRPr>
        </a:p>
      </dgm:t>
    </dgm:pt>
    <dgm:pt modelId="{37089E97-69B4-4DA9-8C3A-354FB6017982}" cxnId="{3BDDC3A0-7C1D-494A-8F7B-F57DCE33588F}"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AD740121-8878-436E-A389-BA34849504EE}" cxnId="{3BDDC3A0-7C1D-494A-8F7B-F57DCE33588F}"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36DE6D88-D69E-4D21-8F2A-C725CF83FF26}" type="pres">
      <dgm:prSet presAssocID="{25687BAF-F6D3-4414-BCF4-39548B88188D}" presName="Name0" presStyleCnt="0">
        <dgm:presLayoutVars>
          <dgm:chMax val="1"/>
          <dgm:dir/>
          <dgm:animLvl val="ctr"/>
          <dgm:resizeHandles val="exact"/>
        </dgm:presLayoutVars>
      </dgm:prSet>
      <dgm:spPr/>
      <dgm:t>
        <a:bodyPr/>
        <a:lstStyle/>
        <a:p>
          <a:endParaRPr lang="zh-CN" altLang="en-US"/>
        </a:p>
      </dgm:t>
    </dgm:pt>
    <dgm:pt modelId="{16E29BF3-36D0-442C-84B0-11E85B36273F}" type="pres">
      <dgm:prSet presAssocID="{544400A7-34B8-4B79-B93D-8670DB46FAA6}" presName="centerShape" presStyleLbl="node0" presStyleIdx="0" presStyleCnt="1"/>
      <dgm:spPr/>
      <dgm:t>
        <a:bodyPr/>
        <a:lstStyle/>
        <a:p>
          <a:endParaRPr lang="zh-CN" altLang="en-US"/>
        </a:p>
      </dgm:t>
    </dgm:pt>
    <dgm:pt modelId="{B0164778-26C2-4946-A5D5-B2D6F1059F8A}" type="pres">
      <dgm:prSet presAssocID="{714AE304-269E-422C-AD5F-172E42C22CB0}" presName="node" presStyleLbl="node1" presStyleIdx="0" presStyleCnt="5">
        <dgm:presLayoutVars>
          <dgm:bulletEnabled val="1"/>
        </dgm:presLayoutVars>
      </dgm:prSet>
      <dgm:spPr/>
      <dgm:t>
        <a:bodyPr/>
        <a:lstStyle/>
        <a:p>
          <a:endParaRPr lang="zh-CN" altLang="en-US"/>
        </a:p>
      </dgm:t>
    </dgm:pt>
    <dgm:pt modelId="{40CA3A60-7F74-4173-B8C5-9643AEA2E7DB}" type="pres">
      <dgm:prSet presAssocID="{714AE304-269E-422C-AD5F-172E42C22CB0}" presName="dummy" presStyleCnt="0"/>
      <dgm:spPr/>
    </dgm:pt>
    <dgm:pt modelId="{B6DDD5F2-C426-40E4-86A5-18CF133DC532}" type="pres">
      <dgm:prSet presAssocID="{1E853B29-D4AA-4515-B81D-848FB663942B}" presName="sibTrans" presStyleLbl="sibTrans2D1" presStyleIdx="0" presStyleCnt="5"/>
      <dgm:spPr/>
      <dgm:t>
        <a:bodyPr/>
        <a:lstStyle/>
        <a:p>
          <a:endParaRPr lang="zh-CN" altLang="en-US"/>
        </a:p>
      </dgm:t>
    </dgm:pt>
    <dgm:pt modelId="{3B83F572-276D-4869-8A96-9FF8A46DF813}" type="pres">
      <dgm:prSet presAssocID="{E83AA3AB-4815-4A96-B4D7-BA8968A027B7}" presName="node" presStyleLbl="node1" presStyleIdx="1" presStyleCnt="5">
        <dgm:presLayoutVars>
          <dgm:bulletEnabled val="1"/>
        </dgm:presLayoutVars>
      </dgm:prSet>
      <dgm:spPr/>
      <dgm:t>
        <a:bodyPr/>
        <a:lstStyle/>
        <a:p>
          <a:endParaRPr lang="zh-CN" altLang="en-US"/>
        </a:p>
      </dgm:t>
    </dgm:pt>
    <dgm:pt modelId="{00341C02-2BA5-4864-B21B-6174DCF82EA8}" type="pres">
      <dgm:prSet presAssocID="{E83AA3AB-4815-4A96-B4D7-BA8968A027B7}" presName="dummy" presStyleCnt="0"/>
      <dgm:spPr/>
    </dgm:pt>
    <dgm:pt modelId="{FB8D6A79-6FA3-4CE0-B643-9766F2ADC1E5}" type="pres">
      <dgm:prSet presAssocID="{3D21DDDA-72CE-42A2-A138-B985EEC27ECC}" presName="sibTrans" presStyleLbl="sibTrans2D1" presStyleIdx="1" presStyleCnt="5"/>
      <dgm:spPr/>
      <dgm:t>
        <a:bodyPr/>
        <a:lstStyle/>
        <a:p>
          <a:endParaRPr lang="zh-CN" altLang="en-US"/>
        </a:p>
      </dgm:t>
    </dgm:pt>
    <dgm:pt modelId="{35E6F0D5-C7B8-47D6-8838-5646E4BBC714}" type="pres">
      <dgm:prSet presAssocID="{A3B781F3-16AE-424E-8F3C-63E7C4E5E76A}" presName="node" presStyleLbl="node1" presStyleIdx="2" presStyleCnt="5">
        <dgm:presLayoutVars>
          <dgm:bulletEnabled val="1"/>
        </dgm:presLayoutVars>
      </dgm:prSet>
      <dgm:spPr/>
      <dgm:t>
        <a:bodyPr/>
        <a:lstStyle/>
        <a:p>
          <a:endParaRPr lang="zh-CN" altLang="en-US"/>
        </a:p>
      </dgm:t>
    </dgm:pt>
    <dgm:pt modelId="{0DB4C10E-8F76-4D11-8EED-E51FB6803DAD}" type="pres">
      <dgm:prSet presAssocID="{A3B781F3-16AE-424E-8F3C-63E7C4E5E76A}" presName="dummy" presStyleCnt="0"/>
      <dgm:spPr/>
    </dgm:pt>
    <dgm:pt modelId="{1E632F93-6BF2-441F-B61C-84F35C2219F4}" type="pres">
      <dgm:prSet presAssocID="{2015C946-86FE-4B7F-98E5-23DB22FC9C02}" presName="sibTrans" presStyleLbl="sibTrans2D1" presStyleIdx="2" presStyleCnt="5"/>
      <dgm:spPr/>
      <dgm:t>
        <a:bodyPr/>
        <a:lstStyle/>
        <a:p>
          <a:endParaRPr lang="zh-CN" altLang="en-US"/>
        </a:p>
      </dgm:t>
    </dgm:pt>
    <dgm:pt modelId="{BDD6FF4D-BE59-4218-8C60-24FD164D7A3E}" type="pres">
      <dgm:prSet presAssocID="{94E5E136-CDA2-491A-8264-A01624001E88}" presName="node" presStyleLbl="node1" presStyleIdx="3" presStyleCnt="5">
        <dgm:presLayoutVars>
          <dgm:bulletEnabled val="1"/>
        </dgm:presLayoutVars>
      </dgm:prSet>
      <dgm:spPr/>
      <dgm:t>
        <a:bodyPr/>
        <a:lstStyle/>
        <a:p>
          <a:endParaRPr lang="zh-CN" altLang="en-US"/>
        </a:p>
      </dgm:t>
    </dgm:pt>
    <dgm:pt modelId="{D51EE47C-F03F-470B-8AF0-074DA4EF9F9F}" type="pres">
      <dgm:prSet presAssocID="{94E5E136-CDA2-491A-8264-A01624001E88}" presName="dummy" presStyleCnt="0"/>
      <dgm:spPr/>
    </dgm:pt>
    <dgm:pt modelId="{744FEDD6-218A-442A-BAA8-6B6BABABC276}" type="pres">
      <dgm:prSet presAssocID="{4615F7CE-F687-4B4B-B053-EEEC0BCE32CC}" presName="sibTrans" presStyleLbl="sibTrans2D1" presStyleIdx="3" presStyleCnt="5"/>
      <dgm:spPr/>
      <dgm:t>
        <a:bodyPr/>
        <a:lstStyle/>
        <a:p>
          <a:endParaRPr lang="zh-CN" altLang="en-US"/>
        </a:p>
      </dgm:t>
    </dgm:pt>
    <dgm:pt modelId="{EE1DB725-A683-4F99-8AFD-202D7B6F9A6D}" type="pres">
      <dgm:prSet presAssocID="{0E1596D8-56E3-468B-97A9-95B693DA1A40}" presName="node" presStyleLbl="node1" presStyleIdx="4" presStyleCnt="5">
        <dgm:presLayoutVars>
          <dgm:bulletEnabled val="1"/>
        </dgm:presLayoutVars>
      </dgm:prSet>
      <dgm:spPr/>
      <dgm:t>
        <a:bodyPr/>
        <a:lstStyle/>
        <a:p>
          <a:endParaRPr lang="zh-CN" altLang="en-US"/>
        </a:p>
      </dgm:t>
    </dgm:pt>
    <dgm:pt modelId="{2BA63EC7-CEFC-4C5F-A5FE-249F316889DF}" type="pres">
      <dgm:prSet presAssocID="{0E1596D8-56E3-468B-97A9-95B693DA1A40}" presName="dummy" presStyleCnt="0"/>
      <dgm:spPr/>
    </dgm:pt>
    <dgm:pt modelId="{57ACE241-589A-4785-816C-779AF19906C2}" type="pres">
      <dgm:prSet presAssocID="{AD740121-8878-436E-A389-BA34849504EE}" presName="sibTrans" presStyleLbl="sibTrans2D1" presStyleIdx="4" presStyleCnt="5"/>
      <dgm:spPr/>
      <dgm:t>
        <a:bodyPr/>
        <a:lstStyle/>
        <a:p>
          <a:endParaRPr lang="zh-CN" altLang="en-US"/>
        </a:p>
      </dgm:t>
    </dgm:pt>
  </dgm:ptLst>
  <dgm:cxnLst>
    <dgm:cxn modelId="{3574754E-C50B-4181-9762-87B4ED396847}" srcId="{25687BAF-F6D3-4414-BCF4-39548B88188D}" destId="{544400A7-34B8-4B79-B93D-8670DB46FAA6}" srcOrd="0" destOrd="0" parTransId="{D9EB8B10-BE60-432F-B906-C9E119EF2627}" sibTransId="{F4CFD473-7534-4584-81E6-C26BF346F181}"/>
    <dgm:cxn modelId="{CEE4F713-04FE-4B25-A0EA-21A86372ADF1}" type="presOf" srcId="{A3B781F3-16AE-424E-8F3C-63E7C4E5E76A}" destId="{35E6F0D5-C7B8-47D6-8838-5646E4BBC714}" srcOrd="0" destOrd="0" presId="urn:microsoft.com/office/officeart/2005/8/layout/radial6#1"/>
    <dgm:cxn modelId="{3034F52A-F678-4E3F-8973-1F908736B236}" type="presOf" srcId="{3D21DDDA-72CE-42A2-A138-B985EEC27ECC}" destId="{FB8D6A79-6FA3-4CE0-B643-9766F2ADC1E5}" srcOrd="0" destOrd="0" presId="urn:microsoft.com/office/officeart/2005/8/layout/radial6#1"/>
    <dgm:cxn modelId="{B769B9C2-3892-423F-A32B-15B97DD2CF1D}" type="presOf" srcId="{AD740121-8878-436E-A389-BA34849504EE}" destId="{57ACE241-589A-4785-816C-779AF19906C2}" srcOrd="0" destOrd="0" presId="urn:microsoft.com/office/officeart/2005/8/layout/radial6#1"/>
    <dgm:cxn modelId="{C845947B-2EF4-418B-916B-66D8FF38BE1C}" type="presOf" srcId="{544400A7-34B8-4B79-B93D-8670DB46FAA6}" destId="{16E29BF3-36D0-442C-84B0-11E85B36273F}" srcOrd="0" destOrd="0" presId="urn:microsoft.com/office/officeart/2005/8/layout/radial6#1"/>
    <dgm:cxn modelId="{3BDDC3A0-7C1D-494A-8F7B-F57DCE33588F}" srcId="{544400A7-34B8-4B79-B93D-8670DB46FAA6}" destId="{0E1596D8-56E3-468B-97A9-95B693DA1A40}" srcOrd="4" destOrd="0" parTransId="{37089E97-69B4-4DA9-8C3A-354FB6017982}" sibTransId="{AD740121-8878-436E-A389-BA34849504EE}"/>
    <dgm:cxn modelId="{4D05684E-39B3-4CFB-8F6E-0F94DD7F8E89}" type="presOf" srcId="{E83AA3AB-4815-4A96-B4D7-BA8968A027B7}" destId="{3B83F572-276D-4869-8A96-9FF8A46DF813}" srcOrd="0" destOrd="0" presId="urn:microsoft.com/office/officeart/2005/8/layout/radial6#1"/>
    <dgm:cxn modelId="{2A5CD855-50F5-4E01-96FF-9A62789550F2}" type="presOf" srcId="{25687BAF-F6D3-4414-BCF4-39548B88188D}" destId="{36DE6D88-D69E-4D21-8F2A-C725CF83FF26}" srcOrd="0" destOrd="0" presId="urn:microsoft.com/office/officeart/2005/8/layout/radial6#1"/>
    <dgm:cxn modelId="{07D20C1C-C941-4F5A-9945-02838D351E5E}" type="presOf" srcId="{0E1596D8-56E3-468B-97A9-95B693DA1A40}" destId="{EE1DB725-A683-4F99-8AFD-202D7B6F9A6D}" srcOrd="0" destOrd="0" presId="urn:microsoft.com/office/officeart/2005/8/layout/radial6#1"/>
    <dgm:cxn modelId="{BFBEE07B-637F-4B16-B408-0DE603758B0F}" srcId="{544400A7-34B8-4B79-B93D-8670DB46FAA6}" destId="{E83AA3AB-4815-4A96-B4D7-BA8968A027B7}" srcOrd="1" destOrd="0" parTransId="{6D087B8B-AE10-4456-B570-633CB6EFB808}" sibTransId="{3D21DDDA-72CE-42A2-A138-B985EEC27ECC}"/>
    <dgm:cxn modelId="{17438FB2-2189-4C8B-BB3B-DC5C563398A6}" type="presOf" srcId="{94E5E136-CDA2-491A-8264-A01624001E88}" destId="{BDD6FF4D-BE59-4218-8C60-24FD164D7A3E}" srcOrd="0" destOrd="0" presId="urn:microsoft.com/office/officeart/2005/8/layout/radial6#1"/>
    <dgm:cxn modelId="{55281402-0DB7-41EF-BF1B-28166BA62081}" type="presOf" srcId="{714AE304-269E-422C-AD5F-172E42C22CB0}" destId="{B0164778-26C2-4946-A5D5-B2D6F1059F8A}" srcOrd="0" destOrd="0" presId="urn:microsoft.com/office/officeart/2005/8/layout/radial6#1"/>
    <dgm:cxn modelId="{B5356D84-6190-4C11-85C2-BE66412E600F}" srcId="{544400A7-34B8-4B79-B93D-8670DB46FAA6}" destId="{714AE304-269E-422C-AD5F-172E42C22CB0}" srcOrd="0" destOrd="0" parTransId="{E9317324-362D-4094-96F4-AA8862902324}" sibTransId="{1E853B29-D4AA-4515-B81D-848FB663942B}"/>
    <dgm:cxn modelId="{D8B13AE4-E8BE-4C99-9809-4BCA86176127}" srcId="{544400A7-34B8-4B79-B93D-8670DB46FAA6}" destId="{94E5E136-CDA2-491A-8264-A01624001E88}" srcOrd="3" destOrd="0" parTransId="{DDD552F7-DCAE-4943-A9BC-B3EB48339E64}" sibTransId="{4615F7CE-F687-4B4B-B053-EEEC0BCE32CC}"/>
    <dgm:cxn modelId="{E63545A3-9E3A-4658-9114-4B6AB65D6C22}" type="presOf" srcId="{4615F7CE-F687-4B4B-B053-EEEC0BCE32CC}" destId="{744FEDD6-218A-442A-BAA8-6B6BABABC276}" srcOrd="0" destOrd="0" presId="urn:microsoft.com/office/officeart/2005/8/layout/radial6#1"/>
    <dgm:cxn modelId="{A576DC01-EB9D-48D6-8334-C3FB9C64DFE8}" srcId="{544400A7-34B8-4B79-B93D-8670DB46FAA6}" destId="{A3B781F3-16AE-424E-8F3C-63E7C4E5E76A}" srcOrd="2" destOrd="0" parTransId="{BAA3BADF-6C0F-4B1C-9F6A-78F88D19388B}" sibTransId="{2015C946-86FE-4B7F-98E5-23DB22FC9C02}"/>
    <dgm:cxn modelId="{CD1B2A23-0F15-42E3-9682-FE9E88911197}" type="presOf" srcId="{2015C946-86FE-4B7F-98E5-23DB22FC9C02}" destId="{1E632F93-6BF2-441F-B61C-84F35C2219F4}" srcOrd="0" destOrd="0" presId="urn:microsoft.com/office/officeart/2005/8/layout/radial6#1"/>
    <dgm:cxn modelId="{A568A7AC-35B6-4CFA-8291-B41695033B92}" type="presOf" srcId="{1E853B29-D4AA-4515-B81D-848FB663942B}" destId="{B6DDD5F2-C426-40E4-86A5-18CF133DC532}" srcOrd="0" destOrd="0" presId="urn:microsoft.com/office/officeart/2005/8/layout/radial6#1"/>
    <dgm:cxn modelId="{A68862FC-3848-43FF-8462-3A54F79E582D}" type="presParOf" srcId="{36DE6D88-D69E-4D21-8F2A-C725CF83FF26}" destId="{16E29BF3-36D0-442C-84B0-11E85B36273F}" srcOrd="0" destOrd="0" presId="urn:microsoft.com/office/officeart/2005/8/layout/radial6#1"/>
    <dgm:cxn modelId="{BC939DF5-2EC9-46F6-94EC-BDFBF6FDA12A}" type="presParOf" srcId="{36DE6D88-D69E-4D21-8F2A-C725CF83FF26}" destId="{B0164778-26C2-4946-A5D5-B2D6F1059F8A}" srcOrd="1" destOrd="0" presId="urn:microsoft.com/office/officeart/2005/8/layout/radial6#1"/>
    <dgm:cxn modelId="{402C2671-DC6B-481F-BCA6-81756FDEB68C}" type="presParOf" srcId="{36DE6D88-D69E-4D21-8F2A-C725CF83FF26}" destId="{40CA3A60-7F74-4173-B8C5-9643AEA2E7DB}" srcOrd="2" destOrd="0" presId="urn:microsoft.com/office/officeart/2005/8/layout/radial6#1"/>
    <dgm:cxn modelId="{3D7EA92A-5395-44B4-A09C-FF47059AC973}" type="presParOf" srcId="{36DE6D88-D69E-4D21-8F2A-C725CF83FF26}" destId="{B6DDD5F2-C426-40E4-86A5-18CF133DC532}" srcOrd="3" destOrd="0" presId="urn:microsoft.com/office/officeart/2005/8/layout/radial6#1"/>
    <dgm:cxn modelId="{2BCB0D5D-2750-40AE-9313-234FF7134013}" type="presParOf" srcId="{36DE6D88-D69E-4D21-8F2A-C725CF83FF26}" destId="{3B83F572-276D-4869-8A96-9FF8A46DF813}" srcOrd="4" destOrd="0" presId="urn:microsoft.com/office/officeart/2005/8/layout/radial6#1"/>
    <dgm:cxn modelId="{C2E5B040-F379-4B68-895C-2F2E76CBE140}" type="presParOf" srcId="{36DE6D88-D69E-4D21-8F2A-C725CF83FF26}" destId="{00341C02-2BA5-4864-B21B-6174DCF82EA8}" srcOrd="5" destOrd="0" presId="urn:microsoft.com/office/officeart/2005/8/layout/radial6#1"/>
    <dgm:cxn modelId="{8827D0E9-8587-42F7-81BF-AEEBA653879A}" type="presParOf" srcId="{36DE6D88-D69E-4D21-8F2A-C725CF83FF26}" destId="{FB8D6A79-6FA3-4CE0-B643-9766F2ADC1E5}" srcOrd="6" destOrd="0" presId="urn:microsoft.com/office/officeart/2005/8/layout/radial6#1"/>
    <dgm:cxn modelId="{BF088038-710D-4FFE-9998-1FCFBA89B268}" type="presParOf" srcId="{36DE6D88-D69E-4D21-8F2A-C725CF83FF26}" destId="{35E6F0D5-C7B8-47D6-8838-5646E4BBC714}" srcOrd="7" destOrd="0" presId="urn:microsoft.com/office/officeart/2005/8/layout/radial6#1"/>
    <dgm:cxn modelId="{2D6F56BE-A995-4EE8-8593-6F1398DE8127}" type="presParOf" srcId="{36DE6D88-D69E-4D21-8F2A-C725CF83FF26}" destId="{0DB4C10E-8F76-4D11-8EED-E51FB6803DAD}" srcOrd="8" destOrd="0" presId="urn:microsoft.com/office/officeart/2005/8/layout/radial6#1"/>
    <dgm:cxn modelId="{BB342532-107D-4C6B-B096-959FD99DF4F6}" type="presParOf" srcId="{36DE6D88-D69E-4D21-8F2A-C725CF83FF26}" destId="{1E632F93-6BF2-441F-B61C-84F35C2219F4}" srcOrd="9" destOrd="0" presId="urn:microsoft.com/office/officeart/2005/8/layout/radial6#1"/>
    <dgm:cxn modelId="{2CDD9B3E-A1B3-4EED-9F38-83D799DDC16A}" type="presParOf" srcId="{36DE6D88-D69E-4D21-8F2A-C725CF83FF26}" destId="{BDD6FF4D-BE59-4218-8C60-24FD164D7A3E}" srcOrd="10" destOrd="0" presId="urn:microsoft.com/office/officeart/2005/8/layout/radial6#1"/>
    <dgm:cxn modelId="{D313D692-5A30-4FBB-8843-CACE49A7E2D4}" type="presParOf" srcId="{36DE6D88-D69E-4D21-8F2A-C725CF83FF26}" destId="{D51EE47C-F03F-470B-8AF0-074DA4EF9F9F}" srcOrd="11" destOrd="0" presId="urn:microsoft.com/office/officeart/2005/8/layout/radial6#1"/>
    <dgm:cxn modelId="{046122DF-5D1B-4686-908E-FFE935F90B08}" type="presParOf" srcId="{36DE6D88-D69E-4D21-8F2A-C725CF83FF26}" destId="{744FEDD6-218A-442A-BAA8-6B6BABABC276}" srcOrd="12" destOrd="0" presId="urn:microsoft.com/office/officeart/2005/8/layout/radial6#1"/>
    <dgm:cxn modelId="{B92556FC-31C7-41AC-B700-6C572DC86B51}" type="presParOf" srcId="{36DE6D88-D69E-4D21-8F2A-C725CF83FF26}" destId="{EE1DB725-A683-4F99-8AFD-202D7B6F9A6D}" srcOrd="13" destOrd="0" presId="urn:microsoft.com/office/officeart/2005/8/layout/radial6#1"/>
    <dgm:cxn modelId="{7D39EBAB-4C1C-448C-93A4-6C399F13313B}" type="presParOf" srcId="{36DE6D88-D69E-4D21-8F2A-C725CF83FF26}" destId="{2BA63EC7-CEFC-4C5F-A5FE-249F316889DF}" srcOrd="14" destOrd="0" presId="urn:microsoft.com/office/officeart/2005/8/layout/radial6#1"/>
    <dgm:cxn modelId="{1952906A-C537-4369-81A4-87FBB6B377AB}" type="presParOf" srcId="{36DE6D88-D69E-4D21-8F2A-C725CF83FF26}" destId="{57ACE241-589A-4785-816C-779AF19906C2}" srcOrd="15" destOrd="0" presId="urn:microsoft.com/office/officeart/2005/8/layout/radial6#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50230" cy="4932680"/>
        <a:chOff x="0" y="0"/>
        <a:chExt cx="5650230" cy="4932680"/>
      </a:xfrm>
    </dsp:grpSpPr>
    <dsp:sp modelId="{B6DDD5F2-C426-40E4-86A5-18CF133DC532}">
      <dsp:nvSpPr>
        <dsp:cNvPr id="5" name="空心弧 4"/>
        <dsp:cNvSpPr/>
      </dsp:nvSpPr>
      <dsp:spPr bwMode="white">
        <a:xfrm>
          <a:off x="669294" y="501266"/>
          <a:ext cx="4311642" cy="4311642"/>
        </a:xfrm>
        <a:prstGeom prst="blockArc">
          <a:avLst>
            <a:gd name="adj1" fmla="val 16199999"/>
            <a:gd name="adj2" fmla="val 20520000"/>
            <a:gd name="adj3" fmla="val 3962"/>
          </a:avLst>
        </a:prstGeom>
        <a:sp3d z="-70000" extrusionH="63500" prstMaterial="matte">
          <a:bevelT w="25400" h="6350" prst="relaxedInset"/>
          <a:contourClr>
            <a:schemeClr val="bg1"/>
          </a:contourClr>
        </a:sp3d>
      </dsp:spPr>
      <dsp:style>
        <a:lnRef idx="0">
          <a:schemeClr val="dk2">
            <a:tint val="60000"/>
          </a:schemeClr>
        </a:lnRef>
        <a:fillRef idx="1">
          <a:schemeClr val="dk2">
            <a:tint val="60000"/>
          </a:schemeClr>
        </a:fillRef>
        <a:effectRef idx="2">
          <a:scrgbClr r="0" g="0" b="0"/>
        </a:effectRef>
        <a:fontRef idx="minor">
          <a:schemeClr val="lt1"/>
        </a:fontRef>
      </dsp:style>
      <dsp:txXfrm>
        <a:off x="669294" y="501266"/>
        <a:ext cx="4311642" cy="4311642"/>
      </dsp:txXfrm>
    </dsp:sp>
    <dsp:sp modelId="{FB8D6A79-6FA3-4CE0-B643-9766F2ADC1E5}">
      <dsp:nvSpPr>
        <dsp:cNvPr id="7" name="空心弧 6"/>
        <dsp:cNvSpPr/>
      </dsp:nvSpPr>
      <dsp:spPr bwMode="white">
        <a:xfrm>
          <a:off x="669294" y="501266"/>
          <a:ext cx="4311642" cy="4311642"/>
        </a:xfrm>
        <a:prstGeom prst="blockArc">
          <a:avLst>
            <a:gd name="adj1" fmla="val 20520000"/>
            <a:gd name="adj2" fmla="val 3240000"/>
            <a:gd name="adj3" fmla="val 3962"/>
          </a:avLst>
        </a:prstGeom>
        <a:sp3d z="-70000" extrusionH="63500" prstMaterial="matte">
          <a:bevelT w="25400" h="6350" prst="relaxedInset"/>
          <a:contourClr>
            <a:schemeClr val="bg1"/>
          </a:contourClr>
        </a:sp3d>
      </dsp:spPr>
      <dsp:style>
        <a:lnRef idx="0">
          <a:schemeClr val="dk2">
            <a:tint val="60000"/>
          </a:schemeClr>
        </a:lnRef>
        <a:fillRef idx="1">
          <a:schemeClr val="dk2">
            <a:tint val="60000"/>
          </a:schemeClr>
        </a:fillRef>
        <a:effectRef idx="2">
          <a:scrgbClr r="0" g="0" b="0"/>
        </a:effectRef>
        <a:fontRef idx="minor">
          <a:schemeClr val="lt1"/>
        </a:fontRef>
      </dsp:style>
      <dsp:txXfrm>
        <a:off x="669294" y="501266"/>
        <a:ext cx="4311642" cy="4311642"/>
      </dsp:txXfrm>
    </dsp:sp>
    <dsp:sp modelId="{1E632F93-6BF2-441F-B61C-84F35C2219F4}">
      <dsp:nvSpPr>
        <dsp:cNvPr id="9" name="空心弧 8"/>
        <dsp:cNvSpPr/>
      </dsp:nvSpPr>
      <dsp:spPr bwMode="white">
        <a:xfrm>
          <a:off x="669294" y="501266"/>
          <a:ext cx="4311642" cy="4311642"/>
        </a:xfrm>
        <a:prstGeom prst="blockArc">
          <a:avLst>
            <a:gd name="adj1" fmla="val 3240000"/>
            <a:gd name="adj2" fmla="val 7560000"/>
            <a:gd name="adj3" fmla="val 3962"/>
          </a:avLst>
        </a:prstGeom>
        <a:sp3d z="-70000" extrusionH="63500" prstMaterial="matte">
          <a:bevelT w="25400" h="6350" prst="relaxedInset"/>
          <a:contourClr>
            <a:schemeClr val="bg1"/>
          </a:contourClr>
        </a:sp3d>
      </dsp:spPr>
      <dsp:style>
        <a:lnRef idx="0">
          <a:schemeClr val="dk2">
            <a:tint val="60000"/>
          </a:schemeClr>
        </a:lnRef>
        <a:fillRef idx="1">
          <a:schemeClr val="dk2">
            <a:tint val="60000"/>
          </a:schemeClr>
        </a:fillRef>
        <a:effectRef idx="2">
          <a:scrgbClr r="0" g="0" b="0"/>
        </a:effectRef>
        <a:fontRef idx="minor">
          <a:schemeClr val="lt1"/>
        </a:fontRef>
      </dsp:style>
      <dsp:txXfrm>
        <a:off x="669294" y="501266"/>
        <a:ext cx="4311642" cy="4311642"/>
      </dsp:txXfrm>
    </dsp:sp>
    <dsp:sp modelId="{744FEDD6-218A-442A-BAA8-6B6BABABC276}">
      <dsp:nvSpPr>
        <dsp:cNvPr id="11" name="空心弧 10"/>
        <dsp:cNvSpPr/>
      </dsp:nvSpPr>
      <dsp:spPr bwMode="white">
        <a:xfrm>
          <a:off x="669294" y="501266"/>
          <a:ext cx="4311642" cy="4311642"/>
        </a:xfrm>
        <a:prstGeom prst="blockArc">
          <a:avLst>
            <a:gd name="adj1" fmla="val 7560000"/>
            <a:gd name="adj2" fmla="val 11880000"/>
            <a:gd name="adj3" fmla="val 3962"/>
          </a:avLst>
        </a:prstGeom>
        <a:sp3d z="-70000" extrusionH="63500" prstMaterial="matte">
          <a:bevelT w="25400" h="6350" prst="relaxedInset"/>
          <a:contourClr>
            <a:schemeClr val="bg1"/>
          </a:contourClr>
        </a:sp3d>
      </dsp:spPr>
      <dsp:style>
        <a:lnRef idx="0">
          <a:schemeClr val="dk2">
            <a:tint val="60000"/>
          </a:schemeClr>
        </a:lnRef>
        <a:fillRef idx="1">
          <a:schemeClr val="dk2">
            <a:tint val="60000"/>
          </a:schemeClr>
        </a:fillRef>
        <a:effectRef idx="2">
          <a:scrgbClr r="0" g="0" b="0"/>
        </a:effectRef>
        <a:fontRef idx="minor">
          <a:schemeClr val="lt1"/>
        </a:fontRef>
      </dsp:style>
      <dsp:txXfrm>
        <a:off x="669294" y="501266"/>
        <a:ext cx="4311642" cy="4311642"/>
      </dsp:txXfrm>
    </dsp:sp>
    <dsp:sp modelId="{57ACE241-589A-4785-816C-779AF19906C2}">
      <dsp:nvSpPr>
        <dsp:cNvPr id="13" name="空心弧 12"/>
        <dsp:cNvSpPr/>
      </dsp:nvSpPr>
      <dsp:spPr bwMode="white">
        <a:xfrm>
          <a:off x="669294" y="501266"/>
          <a:ext cx="4311642" cy="4311642"/>
        </a:xfrm>
        <a:prstGeom prst="blockArc">
          <a:avLst>
            <a:gd name="adj1" fmla="val 11880000"/>
            <a:gd name="adj2" fmla="val 16199999"/>
            <a:gd name="adj3" fmla="val 3962"/>
          </a:avLst>
        </a:prstGeom>
        <a:sp3d z="-70000" extrusionH="63500" prstMaterial="matte">
          <a:bevelT w="25400" h="6350" prst="relaxedInset"/>
          <a:contourClr>
            <a:schemeClr val="bg1"/>
          </a:contourClr>
        </a:sp3d>
      </dsp:spPr>
      <dsp:style>
        <a:lnRef idx="0">
          <a:schemeClr val="dk2">
            <a:tint val="60000"/>
          </a:schemeClr>
        </a:lnRef>
        <a:fillRef idx="1">
          <a:schemeClr val="dk2">
            <a:tint val="60000"/>
          </a:schemeClr>
        </a:fillRef>
        <a:effectRef idx="2">
          <a:scrgbClr r="0" g="0" b="0"/>
        </a:effectRef>
        <a:fontRef idx="minor">
          <a:schemeClr val="lt1"/>
        </a:fontRef>
      </dsp:style>
      <dsp:txXfrm>
        <a:off x="669294" y="501266"/>
        <a:ext cx="4311642" cy="4311642"/>
      </dsp:txXfrm>
    </dsp:sp>
    <dsp:sp modelId="{16E29BF3-36D0-442C-84B0-11E85B36273F}">
      <dsp:nvSpPr>
        <dsp:cNvPr id="3" name="椭圆 2"/>
        <dsp:cNvSpPr/>
      </dsp:nvSpPr>
      <dsp:spPr bwMode="white">
        <a:xfrm>
          <a:off x="1882886" y="1714857"/>
          <a:ext cx="1884459" cy="1884459"/>
        </a:xfrm>
        <a:prstGeom prst="ellipse">
          <a:avLst/>
        </a:prstGeom>
        <a:solidFill>
          <a:srgbClr val="C00000"/>
        </a:solidFill>
        <a:sp3d prstMaterial="plastic">
          <a:bevelT w="127000" h="25400" prst="relaxedInset"/>
        </a:sp3d>
      </dsp:spPr>
      <dsp:style>
        <a:lnRef idx="0">
          <a:schemeClr val="lt2"/>
        </a:lnRef>
        <a:fillRef idx="3">
          <a:schemeClr val="dk2"/>
        </a:fillRef>
        <a:effectRef idx="2">
          <a:scrgbClr r="0" g="0" b="0"/>
        </a:effectRef>
        <a:fontRef idx="minor">
          <a:schemeClr val="lt1"/>
        </a:fontRef>
      </dsp:style>
      <dsp:txBody>
        <a:bodyPr vert="horz" wrap="square" lIns="82550" tIns="82550" rIns="82550" bIns="825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zh-CN" altLang="en-US" dirty="0">
            <a:latin typeface="微软雅黑" panose="020B0503020204020204" pitchFamily="34" charset="-122"/>
            <a:ea typeface="微软雅黑" panose="020B0503020204020204" pitchFamily="34" charset="-122"/>
          </a:endParaRPr>
        </a:p>
      </dsp:txBody>
      <dsp:txXfrm>
        <a:off x="1882886" y="1714857"/>
        <a:ext cx="1884459" cy="1884459"/>
      </dsp:txXfrm>
    </dsp:sp>
    <dsp:sp modelId="{B0164778-26C2-4946-A5D5-B2D6F1059F8A}">
      <dsp:nvSpPr>
        <dsp:cNvPr id="4" name="椭圆 3"/>
        <dsp:cNvSpPr/>
      </dsp:nvSpPr>
      <dsp:spPr bwMode="white">
        <a:xfrm>
          <a:off x="2165554" y="0"/>
          <a:ext cx="1319121" cy="1319121"/>
        </a:xfrm>
        <a:prstGeom prst="ellipse">
          <a:avLst/>
        </a:prstGeom>
        <a:solidFill>
          <a:srgbClr val="008000"/>
        </a:solidFill>
        <a:sp3d prstMaterial="plastic">
          <a:bevelT w="127000" h="25400" prst="relaxedInset"/>
        </a:sp3d>
      </dsp:spPr>
      <dsp:style>
        <a:lnRef idx="0">
          <a:schemeClr val="lt2"/>
        </a:lnRef>
        <a:fillRef idx="3">
          <a:schemeClr val="dk2"/>
        </a:fillRef>
        <a:effectRef idx="2">
          <a:scrgbClr r="0" g="0" b="0"/>
        </a:effectRef>
        <a:fontRef idx="minor">
          <a:schemeClr val="lt1"/>
        </a:fontRef>
      </dsp:style>
      <dsp:txBody>
        <a:bodyPr vert="horz" wrap="square"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solidFill>
                <a:schemeClr val="bg1"/>
              </a:solidFill>
              <a:latin typeface="微软雅黑" panose="020B0503020204020204" pitchFamily="34" charset="-122"/>
              <a:ea typeface="微软雅黑" panose="020B0503020204020204" pitchFamily="34" charset="-122"/>
            </a:rPr>
            <a:t>需  求</a:t>
          </a:r>
          <a:endParaRPr lang="zh-CN" altLang="en-US" sz="1800" dirty="0">
            <a:solidFill>
              <a:schemeClr val="bg1"/>
            </a:solidFill>
            <a:latin typeface="微软雅黑" panose="020B0503020204020204" pitchFamily="34" charset="-122"/>
            <a:ea typeface="微软雅黑" panose="020B0503020204020204" pitchFamily="34" charset="-122"/>
          </a:endParaRPr>
        </a:p>
      </dsp:txBody>
      <dsp:txXfrm>
        <a:off x="2165554" y="0"/>
        <a:ext cx="1319121" cy="1319121"/>
      </dsp:txXfrm>
    </dsp:sp>
    <dsp:sp modelId="{3B83F572-276D-4869-8A96-9FF8A46DF813}">
      <dsp:nvSpPr>
        <dsp:cNvPr id="6" name="椭圆 5"/>
        <dsp:cNvSpPr/>
      </dsp:nvSpPr>
      <dsp:spPr bwMode="white">
        <a:xfrm>
          <a:off x="4065315" y="1380257"/>
          <a:ext cx="1319121" cy="1319121"/>
        </a:xfrm>
        <a:prstGeom prst="ellipse">
          <a:avLst/>
        </a:prstGeom>
        <a:sp3d prstMaterial="plastic">
          <a:bevelT w="127000" h="25400" prst="relaxedInset"/>
        </a:sp3d>
      </dsp:spPr>
      <dsp:style>
        <a:lnRef idx="0">
          <a:schemeClr val="lt2"/>
        </a:lnRef>
        <a:fillRef idx="3">
          <a:schemeClr val="dk2"/>
        </a:fillRef>
        <a:effectRef idx="2">
          <a:scrgbClr r="0" g="0" b="0"/>
        </a:effectRef>
        <a:fontRef idx="minor">
          <a:schemeClr val="lt1"/>
        </a:fontRef>
      </dsp:style>
      <dsp:txBody>
        <a:bodyPr vert="horz" wrap="square"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latin typeface="微软雅黑" panose="020B0503020204020204" pitchFamily="34" charset="-122"/>
              <a:ea typeface="微软雅黑" panose="020B0503020204020204" pitchFamily="34" charset="-122"/>
            </a:rPr>
            <a:t>研  发</a:t>
          </a:r>
          <a:endParaRPr lang="zh-CN" altLang="en-US" sz="1800" dirty="0">
            <a:latin typeface="微软雅黑" panose="020B0503020204020204" pitchFamily="34" charset="-122"/>
            <a:ea typeface="微软雅黑" panose="020B0503020204020204" pitchFamily="34" charset="-122"/>
          </a:endParaRPr>
        </a:p>
      </dsp:txBody>
      <dsp:txXfrm>
        <a:off x="4065315" y="1380257"/>
        <a:ext cx="1319121" cy="1319121"/>
      </dsp:txXfrm>
    </dsp:sp>
    <dsp:sp modelId="{35E6F0D5-C7B8-47D6-8838-5646E4BBC714}">
      <dsp:nvSpPr>
        <dsp:cNvPr id="8" name="椭圆 7"/>
        <dsp:cNvSpPr/>
      </dsp:nvSpPr>
      <dsp:spPr bwMode="white">
        <a:xfrm>
          <a:off x="3339671" y="3613559"/>
          <a:ext cx="1319121" cy="1319121"/>
        </a:xfrm>
        <a:prstGeom prst="ellipse">
          <a:avLst/>
        </a:prstGeom>
        <a:sp3d prstMaterial="plastic">
          <a:bevelT w="127000" h="25400" prst="relaxedInset"/>
        </a:sp3d>
      </dsp:spPr>
      <dsp:style>
        <a:lnRef idx="0">
          <a:schemeClr val="lt2"/>
        </a:lnRef>
        <a:fillRef idx="3">
          <a:schemeClr val="dk2"/>
        </a:fillRef>
        <a:effectRef idx="2">
          <a:scrgbClr r="0" g="0" b="0"/>
        </a:effectRef>
        <a:fontRef idx="minor">
          <a:schemeClr val="lt1"/>
        </a:fontRef>
      </dsp:style>
      <dsp:txBody>
        <a:bodyPr vert="horz" wrap="square"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15000"/>
            </a:spcAft>
          </a:pPr>
          <a:r>
            <a:rPr lang="zh-CN" sz="1800">
              <a:sym typeface="+mn-ea"/>
            </a:rPr>
            <a:t>转  化</a:t>
          </a:r>
          <a:endParaRPr lang="zh-CN" sz="1800" dirty="0" smtClean="0">
            <a:latin typeface="微软雅黑" panose="020B0503020204020204" pitchFamily="34" charset="-122"/>
            <a:ea typeface="微软雅黑" panose="020B0503020204020204" pitchFamily="34" charset="-122"/>
          </a:endParaRPr>
        </a:p>
      </dsp:txBody>
      <dsp:txXfrm>
        <a:off x="3339671" y="3613559"/>
        <a:ext cx="1319121" cy="1319121"/>
      </dsp:txXfrm>
    </dsp:sp>
    <dsp:sp modelId="{BDD6FF4D-BE59-4218-8C60-24FD164D7A3E}">
      <dsp:nvSpPr>
        <dsp:cNvPr id="10" name="椭圆 9"/>
        <dsp:cNvSpPr/>
      </dsp:nvSpPr>
      <dsp:spPr bwMode="white">
        <a:xfrm>
          <a:off x="991438" y="3613559"/>
          <a:ext cx="1319121" cy="1319121"/>
        </a:xfrm>
        <a:prstGeom prst="ellipse">
          <a:avLst/>
        </a:prstGeom>
        <a:solidFill>
          <a:srgbClr val="CC00CC"/>
        </a:solidFill>
        <a:sp3d prstMaterial="plastic">
          <a:bevelT w="127000" h="25400" prst="relaxedInset"/>
        </a:sp3d>
      </dsp:spPr>
      <dsp:style>
        <a:lnRef idx="0">
          <a:schemeClr val="lt2"/>
        </a:lnRef>
        <a:fillRef idx="3">
          <a:schemeClr val="dk2"/>
        </a:fillRef>
        <a:effectRef idx="2">
          <a:scrgbClr r="0" g="0" b="0"/>
        </a:effectRef>
        <a:fontRef idx="minor">
          <a:schemeClr val="lt1"/>
        </a:fontRef>
      </dsp:style>
      <dsp:txBody>
        <a:bodyPr vert="horz" wrap="square"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latin typeface="微软雅黑" panose="020B0503020204020204" pitchFamily="34" charset="-122"/>
              <a:ea typeface="微软雅黑" panose="020B0503020204020204" pitchFamily="34" charset="-122"/>
            </a:rPr>
            <a:t>生  产</a:t>
          </a:r>
          <a:endParaRPr lang="zh-CN" altLang="en-US" sz="1800" dirty="0">
            <a:latin typeface="微软雅黑" panose="020B0503020204020204" pitchFamily="34" charset="-122"/>
            <a:ea typeface="微软雅黑" panose="020B0503020204020204" pitchFamily="34" charset="-122"/>
          </a:endParaRPr>
        </a:p>
      </dsp:txBody>
      <dsp:txXfrm>
        <a:off x="991438" y="3613559"/>
        <a:ext cx="1319121" cy="1319121"/>
      </dsp:txXfrm>
    </dsp:sp>
    <dsp:sp modelId="{EE1DB725-A683-4F99-8AFD-202D7B6F9A6D}">
      <dsp:nvSpPr>
        <dsp:cNvPr id="12" name="椭圆 11"/>
        <dsp:cNvSpPr/>
      </dsp:nvSpPr>
      <dsp:spPr bwMode="white">
        <a:xfrm>
          <a:off x="265794" y="1380257"/>
          <a:ext cx="1319121" cy="1319121"/>
        </a:xfrm>
        <a:prstGeom prst="ellipse">
          <a:avLst/>
        </a:prstGeom>
        <a:solidFill>
          <a:srgbClr val="0070C0"/>
        </a:solidFill>
        <a:sp3d prstMaterial="plastic">
          <a:bevelT w="127000" h="25400" prst="relaxedInset"/>
        </a:sp3d>
      </dsp:spPr>
      <dsp:style>
        <a:lnRef idx="0">
          <a:schemeClr val="lt2"/>
        </a:lnRef>
        <a:fillRef idx="3">
          <a:schemeClr val="dk2"/>
        </a:fillRef>
        <a:effectRef idx="2">
          <a:scrgbClr r="0" g="0" b="0"/>
        </a:effectRef>
        <a:fontRef idx="minor">
          <a:schemeClr val="lt1"/>
        </a:fontRef>
      </dsp:style>
      <dsp:txBody>
        <a:bodyPr vert="horz" wrap="square"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latin typeface="微软雅黑" panose="020B0503020204020204" pitchFamily="34" charset="-122"/>
              <a:ea typeface="微软雅黑" panose="020B0503020204020204" pitchFamily="34" charset="-122"/>
            </a:rPr>
            <a:t>销售</a:t>
          </a:r>
          <a:endParaRPr lang="zh-CN" altLang="en-US" sz="1800" dirty="0">
            <a:latin typeface="微软雅黑" panose="020B0503020204020204" pitchFamily="34" charset="-122"/>
            <a:ea typeface="微软雅黑" panose="020B0503020204020204" pitchFamily="34" charset="-122"/>
          </a:endParaRPr>
        </a:p>
      </dsp:txBody>
      <dsp:txXfrm>
        <a:off x="265794" y="1380257"/>
        <a:ext cx="1319121" cy="1319121"/>
      </dsp:txXfrm>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8149F91-13C7-4DB9-AF16-55FC35492991}" type="datetimeFigureOut">
              <a:rPr lang="zh-CN" altLang="en-US" smtClean="0"/>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F8CADF0-133D-40BB-B2A4-1E207D77CAC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D45976E-0662-41E8-9B7E-39C2ECB38239}" type="datetimeFigureOut">
              <a:rPr lang="zh-CN" altLang="en-US"/>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A1F023A0-35E5-47BE-8E94-1A645B4064D2}" type="datetime1">
              <a:rPr lang="zh-CN" altLang="en-US"/>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DCE9A0AD-DEAA-432A-8941-B58408E9D0B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AD8B11C3-77E4-430E-A502-668C33DDA3AE}" type="datetime1">
              <a:rPr lang="zh-CN" altLang="en-US"/>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259449E-D80B-49DF-904B-1E6805E3AE9B}"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E8AF7C4E-432D-40E7-8281-BEA681464068}" type="datetime1">
              <a:rPr lang="zh-CN" altLang="en-US"/>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4AD5500-4D96-4A7C-94A4-E7B274DC88AF}"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28B418F-4035-4146-8E93-FF8DD6120EB2}"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2D2313E-13DE-44EB-A576-63E167A50DA8}"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63278D-E30F-4926-8A53-50AD02AFA9D2}"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9CA528A-BE29-4D51-BAE0-E76F3C48DCC1}"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7194B986-83A2-4744-B293-D3ABD8137FB1}"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7F69072-DB76-4042-A4C8-C02D2F0E47EA}"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40D00F9-A06F-4664-B825-A882F5269E56}"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613CABC-0598-45EA-88D4-C2BF14396EE5}"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67498A6-94D9-4DF4-86DE-8B86218D1A5C}" type="datetime1">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D85DB5F-680F-45EB-A33C-C4B09B623110}"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11560" y="2708920"/>
            <a:ext cx="8229600" cy="1143000"/>
          </a:xfrm>
        </p:spPr>
        <p:txBody>
          <a:bodyPr>
            <a:normAutofit/>
          </a:bodyPr>
          <a:lstStyle>
            <a:lvl1pPr>
              <a:defRPr sz="4000">
                <a:latin typeface="黑体" panose="02010609060101010101" pitchFamily="2" charset="-122"/>
                <a:ea typeface="黑体" panose="02010609060101010101" pitchFamily="2"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90E05F80-1136-4BE8-BFE9-82A87A55A6C4}" type="datetime1">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9FC1CA7-3ED9-4308-9B2D-9F71665546B9}"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4B8C009-D142-45E3-85DD-DDCD744A3804}" type="datetime1">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342CAEC-5B28-4F65-82F9-CDA3EFEF57BD}"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36879A41-A43A-4811-95E7-D67EA5ADA152}"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62379C5-5D8E-4F3C-A0D3-8E7BDA948DF2}"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624EFF45-7946-49D3-A80F-20BCD8E904D3}"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3B612CF-2DEE-4468-99FE-C8C655603BBE}"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9CA3C0D-BBD4-4030-9026-88ADA062A1F0}"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41FCEAC-7BEC-4446-A520-6CE05F50DD65}"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0DFDE8D-544C-4C21-A829-E917D27A3EC9}"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769F1C-D8C8-4666-B3A9-0FD2459F6985}"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9193" y="2019300"/>
            <a:ext cx="2945606" cy="2043113"/>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9" name="Picture Placeholder 7"/>
          <p:cNvSpPr>
            <a:spLocks noGrp="1"/>
          </p:cNvSpPr>
          <p:nvPr>
            <p:ph type="pic" sz="quarter" idx="11"/>
          </p:nvPr>
        </p:nvSpPr>
        <p:spPr>
          <a:xfrm>
            <a:off x="3453616" y="2019300"/>
            <a:ext cx="2945606" cy="2043113"/>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10" name="Picture Placeholder 7"/>
          <p:cNvSpPr>
            <a:spLocks noGrp="1"/>
          </p:cNvSpPr>
          <p:nvPr>
            <p:ph type="pic" sz="quarter" idx="12"/>
          </p:nvPr>
        </p:nvSpPr>
        <p:spPr>
          <a:xfrm>
            <a:off x="458914" y="4124324"/>
            <a:ext cx="2945606" cy="2043113"/>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11" name="Picture Placeholder 7"/>
          <p:cNvSpPr>
            <a:spLocks noGrp="1"/>
          </p:cNvSpPr>
          <p:nvPr>
            <p:ph type="pic" sz="quarter" idx="13"/>
          </p:nvPr>
        </p:nvSpPr>
        <p:spPr>
          <a:xfrm>
            <a:off x="3453476" y="4124325"/>
            <a:ext cx="2945606" cy="2043113"/>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12" name="Picture Placeholder 7"/>
          <p:cNvSpPr>
            <a:spLocks noGrp="1"/>
          </p:cNvSpPr>
          <p:nvPr>
            <p:ph type="pic" sz="quarter" idx="14"/>
          </p:nvPr>
        </p:nvSpPr>
        <p:spPr>
          <a:xfrm>
            <a:off x="6448038" y="2019300"/>
            <a:ext cx="1983581" cy="4148137"/>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pPr>
              <a:defRPr/>
            </a:pPr>
            <a:fld id="{B28B418F-4035-4146-8E93-FF8DD6120EB2}" type="datetime1">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2D2313E-13DE-44EB-A576-63E167A50DA8}"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pPr>
              <a:defRPr/>
            </a:pPr>
            <a:fld id="{5663278D-E30F-4926-8A53-50AD02AFA9D2}" type="datetime1">
              <a:rPr lang="zh-CN" altLang="en-US" smtClean="0"/>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39CA528A-BE29-4D51-BAE0-E76F3C48DCC1}"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7194B986-83A2-4744-B293-D3ABD8137FB1}" type="datetime1">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E7F69072-DB76-4042-A4C8-C02D2F0E47EA}"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840D00F9-A06F-4664-B825-A882F5269E56}" type="datetime1">
              <a:rPr lang="zh-CN"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B613CABC-0598-45EA-88D4-C2BF14396EE5}"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pPr>
              <a:defRPr/>
            </a:pPr>
            <a:fld id="{267498A6-94D9-4DF4-86DE-8B86218D1A5C}" type="datetime1">
              <a:rPr lang="zh-CN" altLang="en-US" smtClean="0"/>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ED85DB5F-680F-45EB-A33C-C4B09B62311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a:defRPr/>
            </a:pPr>
            <a:fld id="{90E05F80-1136-4BE8-BFE9-82A87A55A6C4}" type="datetime1">
              <a:rPr lang="zh-CN"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F9FC1CA7-3ED9-4308-9B2D-9F71665546B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36C77029-02F5-48F6-9086-06DEF4268C93}" type="datetime1">
              <a:rPr lang="zh-CN" altLang="en-US"/>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0F6EAE7B-BAE1-478A-BAEA-19F6D2886F55}"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64B8C009-D142-45E3-85DD-DDCD744A3804}" type="datetime1">
              <a:rPr lang="zh-CN" altLang="en-US" smtClean="0"/>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7342CAEC-5B28-4F65-82F9-CDA3EFEF57BD}"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36879A41-A43A-4811-95E7-D67EA5ADA152}" type="datetime1">
              <a:rPr lang="zh-CN"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662379C5-5D8E-4F3C-A0D3-8E7BDA948DF2}"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624EFF45-7946-49D3-A80F-20BCD8E904D3}" type="datetime1">
              <a:rPr lang="zh-CN"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D3B612CF-2DEE-4468-99FE-C8C655603BB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E9CA3C0D-BBD4-4030-9026-88ADA062A1F0}" type="datetime1">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E41FCEAC-7BEC-4446-A520-6CE05F50DD65}" type="slidenum">
              <a:rPr lang="zh-CN" altLang="en-US" smtClean="0"/>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30DFDE8D-544C-4C21-A829-E917D27A3EC9}" type="datetime1">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B2769F1C-D8C8-4666-B3A9-0FD2459F6985}"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9193" y="2019300"/>
            <a:ext cx="2945606" cy="2043113"/>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9" name="Picture Placeholder 7"/>
          <p:cNvSpPr>
            <a:spLocks noGrp="1"/>
          </p:cNvSpPr>
          <p:nvPr>
            <p:ph type="pic" sz="quarter" idx="11"/>
          </p:nvPr>
        </p:nvSpPr>
        <p:spPr>
          <a:xfrm>
            <a:off x="3453616" y="2019300"/>
            <a:ext cx="2945606" cy="2043113"/>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10" name="Picture Placeholder 7"/>
          <p:cNvSpPr>
            <a:spLocks noGrp="1"/>
          </p:cNvSpPr>
          <p:nvPr>
            <p:ph type="pic" sz="quarter" idx="12"/>
          </p:nvPr>
        </p:nvSpPr>
        <p:spPr>
          <a:xfrm>
            <a:off x="458914" y="4124324"/>
            <a:ext cx="2945606" cy="2043113"/>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11" name="Picture Placeholder 7"/>
          <p:cNvSpPr>
            <a:spLocks noGrp="1"/>
          </p:cNvSpPr>
          <p:nvPr>
            <p:ph type="pic" sz="quarter" idx="13"/>
          </p:nvPr>
        </p:nvSpPr>
        <p:spPr>
          <a:xfrm>
            <a:off x="3453476" y="4124325"/>
            <a:ext cx="2945606" cy="2043113"/>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12" name="Picture Placeholder 7"/>
          <p:cNvSpPr>
            <a:spLocks noGrp="1"/>
          </p:cNvSpPr>
          <p:nvPr>
            <p:ph type="pic" sz="quarter" idx="14"/>
          </p:nvPr>
        </p:nvSpPr>
        <p:spPr>
          <a:xfrm>
            <a:off x="6448038" y="2019300"/>
            <a:ext cx="1983581" cy="4148137"/>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9249E6A3-9E3E-4C3C-9395-A2AB315C46BC}" type="datetime1">
              <a:rPr lang="zh-CN" altLang="en-US"/>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92E6807-5844-44B7-AA5E-A7AB6759BF24}"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E69D7575-CDF4-44BF-A9D7-D16BCCA7D5C7}" type="datetime1">
              <a:rPr lang="zh-CN" altLang="en-US"/>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06701E2-5E89-4346-A6D1-7E65104608D6}"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AE76FD6C-C396-400A-A065-1B28159F4445}" type="datetime1">
              <a:rPr lang="zh-CN" altLang="en-US"/>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BDA5098-A715-4C99-B66C-F67699647B0E}"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F08B48B9-1F62-49E6-8A38-F54878DBA779}" type="datetime1">
              <a:rPr lang="zh-CN" altLang="en-US"/>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F4097455-4B3C-44AB-B292-D3F7B59A6D54}"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43634C61-205B-4E9E-946E-72331398A37F}" type="datetime1">
              <a:rPr lang="zh-CN" altLang="en-US"/>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9B42B2F-C1CB-4164-95E3-B0561E670498}"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C2495930-387D-439E-B16E-D4F8580198B5}" type="datetime1">
              <a:rPr lang="zh-CN" altLang="en-US"/>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D86B184C-77C2-42FB-B671-F3CFFEDC65C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3315"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619E8A6-0869-4E24-A4A0-ECD580514A9F}" type="datetime1">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E242F66-ADB8-403A-8DD1-7511909774F0}" type="slidenum">
              <a:rPr lang="zh-CN" altLang="en-US"/>
            </a:fld>
            <a:endParaRPr lang="zh-CN" altLang="en-US"/>
          </a:p>
        </p:txBody>
      </p:sp>
      <p:pic>
        <p:nvPicPr>
          <p:cNvPr id="13319" name="Picture 2" descr="F:\城镇化PPT\9429325_163106485173_2副本.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3320" name="Picture 2" descr="C:\Documents and Settings\Administrator\桌面\杂志社logo带网址 单.png"/>
          <p:cNvPicPr>
            <a:picLocks noChangeAspect="1" noChangeArrowheads="1"/>
          </p:cNvPicPr>
          <p:nvPr/>
        </p:nvPicPr>
        <p:blipFill>
          <a:blip r:embed="rId14" cstate="print"/>
          <a:srcRect/>
          <a:stretch>
            <a:fillRect/>
          </a:stretch>
        </p:blipFill>
        <p:spPr bwMode="auto">
          <a:xfrm>
            <a:off x="6732588" y="6310313"/>
            <a:ext cx="2282825"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eaLnBrk="1" latinLnBrk="0" hangingPunct="1"/>
            <a:fld id="{11DF6C85-580E-49AA-8C0F-7282E851D184}" type="datetimeFigureOut">
              <a:rPr lang="en-US" smtClean="0"/>
            </a:fld>
            <a:endParaRPr lang="en-US" sz="1100" dirty="0">
              <a:solidFill>
                <a:schemeClr val="tx2">
                  <a:lumMod val="75000"/>
                  <a:lumOff val="25000"/>
                </a:schemeClr>
              </a:solidFill>
            </a:endParaRPr>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lgn="r" eaLnBrk="1" latinLnBrk="0" hangingPunct="1"/>
            <a:endParaRPr kumimoji="0" lang="zh-CN" altLang="en-US" sz="1100" dirty="0">
              <a:solidFill>
                <a:schemeClr val="tx2">
                  <a:lumMod val="75000"/>
                  <a:lumOff val="25000"/>
                </a:schemeClr>
              </a:solidFill>
            </a:endParaRPr>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lgn="ctr" eaLnBrk="1" latinLnBrk="0" hangingPunct="1"/>
            <a:fld id="{6D95434A-1094-4C26-ADA4-1AB6210859AE}" type="slidenum">
              <a:rPr kumimoji="0" lang="en-US" smtClean="0"/>
            </a:fld>
            <a:endParaRPr kumimoji="0" lang="zh-CN" altLang="en-US" b="0" dirty="0"/>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5.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25.xml"/><Relationship Id="rId2" Type="http://schemas.openxmlformats.org/officeDocument/2006/relationships/image" Target="../media/image8.png"/><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slideLayout" Target="../slideLayouts/slideLayout25.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4" Type="http://schemas.openxmlformats.org/officeDocument/2006/relationships/comments" Target="../comments/comment3.xml"/><Relationship Id="rId3" Type="http://schemas.openxmlformats.org/officeDocument/2006/relationships/slideLayout" Target="../slideLayouts/slideLayout25.xml"/><Relationship Id="rId2" Type="http://schemas.openxmlformats.org/officeDocument/2006/relationships/image" Target="../media/image9.jpeg"/><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10.jpeg"/><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6.jpeg"/><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11.jpeg"/><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tags" Target="../tags/tag40.xml"/><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2.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6.xml"/><Relationship Id="rId1" Type="http://schemas.openxmlformats.org/officeDocument/2006/relationships/tags" Target="../tags/tag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5.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948669" y="3447084"/>
            <a:ext cx="7246664"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a:spcBef>
                <a:spcPct val="50000"/>
              </a:spcBef>
              <a:buFont typeface="Arial" panose="020B0604020202020204" pitchFamily="34" charset="0"/>
              <a:buNone/>
            </a:pPr>
            <a:r>
              <a:rPr lang="zh-CN" altLang="en-US" sz="1905" b="1" dirty="0" smtClean="0">
                <a:solidFill>
                  <a:schemeClr val="bg1"/>
                </a:solidFill>
                <a:latin typeface="微软雅黑" panose="020B0503020204020204" pitchFamily="34" charset="-122"/>
                <a:ea typeface="微软雅黑" panose="020B0503020204020204" pitchFamily="34" charset="-122"/>
              </a:rPr>
              <a:t>寿</a:t>
            </a:r>
            <a:r>
              <a:rPr lang="en-US" altLang="zh-CN" sz="1905" b="1" dirty="0" smtClean="0">
                <a:solidFill>
                  <a:schemeClr val="bg1"/>
                </a:solidFill>
                <a:latin typeface="微软雅黑" panose="020B0503020204020204" pitchFamily="34" charset="-122"/>
                <a:ea typeface="微软雅黑" panose="020B0503020204020204" pitchFamily="34" charset="-122"/>
              </a:rPr>
              <a:t> </a:t>
            </a:r>
            <a:r>
              <a:rPr lang="zh-CN" altLang="en-US" sz="1905" b="1" dirty="0" smtClean="0">
                <a:solidFill>
                  <a:schemeClr val="bg1"/>
                </a:solidFill>
                <a:latin typeface="微软雅黑" panose="020B0503020204020204" pitchFamily="34" charset="-122"/>
                <a:ea typeface="微软雅黑" panose="020B0503020204020204" pitchFamily="34" charset="-122"/>
              </a:rPr>
              <a:t>县</a:t>
            </a:r>
            <a:r>
              <a:rPr lang="en-US" altLang="zh-CN" sz="1905" b="1" dirty="0" smtClean="0">
                <a:solidFill>
                  <a:schemeClr val="bg1"/>
                </a:solidFill>
                <a:latin typeface="微软雅黑" panose="020B0503020204020204" pitchFamily="34" charset="-122"/>
                <a:ea typeface="微软雅黑" panose="020B0503020204020204" pitchFamily="34" charset="-122"/>
              </a:rPr>
              <a:t> </a:t>
            </a:r>
            <a:r>
              <a:rPr lang="zh-CN" altLang="en-US" sz="1905" b="1" dirty="0" smtClean="0">
                <a:solidFill>
                  <a:schemeClr val="bg1"/>
                </a:solidFill>
                <a:latin typeface="微软雅黑" panose="020B0503020204020204" pitchFamily="34" charset="-122"/>
                <a:ea typeface="微软雅黑" panose="020B0503020204020204" pitchFamily="34" charset="-122"/>
              </a:rPr>
              <a:t>科</a:t>
            </a:r>
            <a:r>
              <a:rPr lang="en-US" altLang="zh-CN" sz="1905" b="1" dirty="0" smtClean="0">
                <a:solidFill>
                  <a:schemeClr val="bg1"/>
                </a:solidFill>
                <a:latin typeface="微软雅黑" panose="020B0503020204020204" pitchFamily="34" charset="-122"/>
                <a:ea typeface="微软雅黑" panose="020B0503020204020204" pitchFamily="34" charset="-122"/>
              </a:rPr>
              <a:t> </a:t>
            </a:r>
            <a:r>
              <a:rPr lang="zh-CN" altLang="en-US" sz="1905" b="1" dirty="0" smtClean="0">
                <a:solidFill>
                  <a:schemeClr val="bg1"/>
                </a:solidFill>
                <a:latin typeface="微软雅黑" panose="020B0503020204020204" pitchFamily="34" charset="-122"/>
                <a:ea typeface="微软雅黑" panose="020B0503020204020204" pitchFamily="34" charset="-122"/>
              </a:rPr>
              <a:t>技</a:t>
            </a:r>
            <a:r>
              <a:rPr lang="en-US" altLang="zh-CN" sz="1905" b="1" dirty="0" smtClean="0">
                <a:solidFill>
                  <a:schemeClr val="bg1"/>
                </a:solidFill>
                <a:latin typeface="微软雅黑" panose="020B0503020204020204" pitchFamily="34" charset="-122"/>
                <a:ea typeface="微软雅黑" panose="020B0503020204020204" pitchFamily="34" charset="-122"/>
              </a:rPr>
              <a:t> </a:t>
            </a:r>
            <a:r>
              <a:rPr lang="zh-CN" altLang="en-US" sz="1905" b="1" dirty="0" smtClean="0">
                <a:solidFill>
                  <a:schemeClr val="bg1"/>
                </a:solidFill>
                <a:latin typeface="微软雅黑" panose="020B0503020204020204" pitchFamily="34" charset="-122"/>
                <a:ea typeface="微软雅黑" panose="020B0503020204020204" pitchFamily="34" charset="-122"/>
              </a:rPr>
              <a:t>局</a:t>
            </a:r>
            <a:endParaRPr lang="zh-CN" altLang="en-US" sz="1905" b="1" dirty="0" smtClean="0">
              <a:solidFill>
                <a:schemeClr val="bg1"/>
              </a:solidFill>
              <a:latin typeface="微软雅黑" panose="020B0503020204020204" pitchFamily="34" charset="-122"/>
              <a:ea typeface="微软雅黑" panose="020B0503020204020204" pitchFamily="34" charset="-122"/>
            </a:endParaRPr>
          </a:p>
          <a:p>
            <a:pPr algn="ctr">
              <a:spcBef>
                <a:spcPct val="50000"/>
              </a:spcBef>
              <a:buFont typeface="Arial" panose="020B0604020202020204" pitchFamily="34" charset="0"/>
              <a:buNone/>
            </a:pPr>
            <a:r>
              <a:rPr lang="en-US" altLang="zh-CN" sz="1800" b="1" dirty="0">
                <a:solidFill>
                  <a:schemeClr val="bg1"/>
                </a:solidFill>
                <a:latin typeface="微软雅黑" panose="020B0503020204020204" pitchFamily="34" charset="-122"/>
                <a:ea typeface="微软雅黑" panose="020B0503020204020204" pitchFamily="34" charset="-122"/>
              </a:rPr>
              <a:t>2023</a:t>
            </a:r>
            <a:r>
              <a:rPr lang="zh-CN" altLang="en-US" sz="1800" b="1" dirty="0" smtClean="0">
                <a:solidFill>
                  <a:schemeClr val="bg1"/>
                </a:solidFill>
                <a:latin typeface="微软雅黑" panose="020B0503020204020204" pitchFamily="34" charset="-122"/>
                <a:ea typeface="微软雅黑" panose="020B0503020204020204" pitchFamily="34" charset="-122"/>
              </a:rPr>
              <a:t>年</a:t>
            </a:r>
            <a:r>
              <a:rPr lang="en-US" altLang="zh-CN" sz="1800" b="1" dirty="0" smtClean="0">
                <a:solidFill>
                  <a:schemeClr val="bg1"/>
                </a:solidFill>
                <a:latin typeface="微软雅黑" panose="020B0503020204020204" pitchFamily="34" charset="-122"/>
                <a:ea typeface="微软雅黑" panose="020B0503020204020204" pitchFamily="34" charset="-122"/>
              </a:rPr>
              <a:t>2</a:t>
            </a:r>
            <a:r>
              <a:rPr lang="zh-CN" altLang="en-US" sz="1800" b="1" dirty="0" smtClean="0">
                <a:solidFill>
                  <a:schemeClr val="bg1"/>
                </a:solidFill>
                <a:latin typeface="微软雅黑" panose="020B0503020204020204" pitchFamily="34" charset="-122"/>
                <a:ea typeface="微软雅黑" panose="020B0503020204020204" pitchFamily="34" charset="-122"/>
              </a:rPr>
              <a:t>月</a:t>
            </a:r>
            <a:r>
              <a:rPr lang="en-US" altLang="zh-CN" sz="1800" b="1" dirty="0" smtClean="0">
                <a:solidFill>
                  <a:schemeClr val="bg1"/>
                </a:solidFill>
                <a:latin typeface="微软雅黑" panose="020B0503020204020204" pitchFamily="34" charset="-122"/>
                <a:ea typeface="微软雅黑" panose="020B0503020204020204" pitchFamily="34" charset="-122"/>
              </a:rPr>
              <a:t>8</a:t>
            </a:r>
            <a:r>
              <a:rPr lang="zh-CN" altLang="en-US" sz="1800" b="1" dirty="0" smtClean="0">
                <a:solidFill>
                  <a:schemeClr val="bg1"/>
                </a:solidFill>
                <a:latin typeface="微软雅黑" panose="020B0503020204020204" pitchFamily="34" charset="-122"/>
                <a:ea typeface="微软雅黑" panose="020B0503020204020204" pitchFamily="34" charset="-122"/>
              </a:rPr>
              <a:t>日</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100" name="文本框 3078"/>
          <p:cNvSpPr txBox="1">
            <a:spLocks noChangeArrowheads="1"/>
          </p:cNvSpPr>
          <p:nvPr/>
        </p:nvSpPr>
        <p:spPr bwMode="auto">
          <a:xfrm>
            <a:off x="195278" y="2972934"/>
            <a:ext cx="7750605" cy="31207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spcBef>
                <a:spcPct val="50000"/>
              </a:spcBef>
              <a:buFont typeface="Arial" panose="020B0604020202020204" pitchFamily="34" charset="0"/>
              <a:buNone/>
            </a:pPr>
            <a:endParaRPr lang="zh-CN" altLang="en-US" sz="1430">
              <a:latin typeface="Arial" panose="020B0604020202020204" pitchFamily="34" charset="0"/>
            </a:endParaRPr>
          </a:p>
        </p:txBody>
      </p:sp>
      <p:sp>
        <p:nvSpPr>
          <p:cNvPr id="4101" name="文本框 3079"/>
          <p:cNvSpPr txBox="1">
            <a:spLocks noChangeArrowheads="1"/>
          </p:cNvSpPr>
          <p:nvPr/>
        </p:nvSpPr>
        <p:spPr bwMode="auto">
          <a:xfrm>
            <a:off x="114648" y="2085999"/>
            <a:ext cx="9029352" cy="768350"/>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a:spcBef>
                <a:spcPct val="50000"/>
              </a:spcBef>
              <a:buFont typeface="Arial" panose="020B0604020202020204" pitchFamily="34" charset="0"/>
              <a:buNone/>
            </a:pPr>
            <a:r>
              <a:rPr lang="zh-CN" altLang="en-US" sz="4400" b="1" kern="800" spc="-90" dirty="0" smtClean="0">
                <a:solidFill>
                  <a:schemeClr val="bg1"/>
                </a:solidFill>
                <a:uFillTx/>
                <a:latin typeface="微软雅黑" panose="020B0503020204020204" pitchFamily="34" charset="-122"/>
                <a:ea typeface="微软雅黑" panose="020B0503020204020204" pitchFamily="34" charset="-122"/>
                <a:sym typeface="宋体" panose="02010600030101010101" pitchFamily="2" charset="-122"/>
              </a:rPr>
              <a:t>县支持科技创新发展政策解读交流</a:t>
            </a:r>
            <a:endParaRPr lang="zh-CN" altLang="en-US" sz="4400" b="1" kern="800" spc="-90" dirty="0" smtClean="0">
              <a:solidFill>
                <a:schemeClr val="bg1"/>
              </a:solidFill>
              <a:uFillTx/>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pPr marL="0" indent="0" algn="l" fontAlgn="auto">
              <a:lnSpc>
                <a:spcPct val="150000"/>
              </a:lnSpc>
            </a:pPr>
            <a:r>
              <a:rPr lang="en-US" altLang="zh-CN" sz="3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2.奖励科技型中小企业，扶持科创“后备队”</a:t>
            </a:r>
            <a:endParaRPr lang="en-US" altLang="zh-CN" sz="3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p:txBody>
          <a:bodyPr/>
          <a:lstStyle/>
          <a:p>
            <a:pPr marL="0"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第35条</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对当年完成</a:t>
            </a:r>
            <a:r>
              <a:rPr lang="en-US" altLang="zh-CN" sz="16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国家科技型中小企业评价入库</a:t>
            </a:r>
            <a:r>
              <a:rPr lang="en-US" altLang="zh-CN" sz="1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的企业（不包括入库的高新技术企业</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），给予</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0.5万元</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一次性奖励。</a:t>
            </a:r>
            <a:endPar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文本框 4"/>
          <p:cNvSpPr txBox="1"/>
          <p:nvPr/>
        </p:nvSpPr>
        <p:spPr>
          <a:xfrm>
            <a:off x="1764030" y="4796790"/>
            <a:ext cx="6431915" cy="1023620"/>
          </a:xfrm>
          <a:prstGeom prst="rect">
            <a:avLst/>
          </a:prstGeom>
          <a:noFill/>
        </p:spPr>
        <p:txBody>
          <a:bodyPr wrap="square" rtlCol="0">
            <a:noAutofit/>
          </a:bodyPr>
          <a:lstStyle/>
          <a:p>
            <a:endParaRPr lang="zh-CN" altLang="en-US"/>
          </a:p>
        </p:txBody>
      </p:sp>
      <p:sp>
        <p:nvSpPr>
          <p:cNvPr id="6" name="文本框 5" descr="7b0a20202020227461726765744964223a202270726f636573734f6e6c696e6554657874426f78220a7d0a"/>
          <p:cNvSpPr txBox="1"/>
          <p:nvPr>
            <p:custDataLst>
              <p:tags r:id="rId1"/>
            </p:custDataLst>
          </p:nvPr>
        </p:nvSpPr>
        <p:spPr>
          <a:xfrm>
            <a:off x="395605" y="4684395"/>
            <a:ext cx="8228965" cy="1201420"/>
          </a:xfrm>
          <a:prstGeom prst="rect">
            <a:avLst/>
          </a:prstGeom>
          <a:noFill/>
          <a:ln w="19050">
            <a:solidFill>
              <a:srgbClr val="FFC000"/>
            </a:solidFill>
            <a:prstDash val="dashDot"/>
          </a:ln>
          <a:extLst>
            <a:ext uri="{909E8E84-426E-40DD-AFC4-6F175D3DCCD1}">
              <a14:hiddenFill xmlns:a14="http://schemas.microsoft.com/office/drawing/2010/main">
                <a:solidFill>
                  <a:schemeClr val="accent6"/>
                </a:solidFill>
              </a14:hiddenFill>
            </a:ext>
          </a:extLst>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r>
              <a:rPr lang="en-US" altLang="zh-CN"/>
              <a:t>  </a:t>
            </a:r>
            <a:r>
              <a:rPr lang="zh-CN" altLang="en-US" sz="1600">
                <a:solidFill>
                  <a:schemeClr val="tx1"/>
                </a:solidFill>
                <a:latin typeface="仿宋_GB2312" panose="02010609030101010101" charset="-122"/>
                <a:ea typeface="仿宋_GB2312" panose="02010609030101010101" charset="-122"/>
              </a:rPr>
              <a:t>   </a:t>
            </a:r>
            <a:r>
              <a:rPr lang="en-US" altLang="zh-CN" sz="1600">
                <a:solidFill>
                  <a:schemeClr val="tx1"/>
                </a:solidFill>
                <a:latin typeface="仿宋_GB2312" panose="02010609030101010101" charset="-122"/>
                <a:ea typeface="仿宋_GB2312" panose="02010609030101010101" charset="-122"/>
              </a:rPr>
              <a:t> </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1.申报奖励需要企业提供</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入库登记编号</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截屏和省科技厅</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国家科技型中小企业评价</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入库              </a:t>
            </a:r>
            <a:endPar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批次公告</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仿宋_GB2312" panose="02010609030101010101" charset="-122"/>
                <a:ea typeface="仿宋_GB2312" panose="02010609030101010101" charset="-122"/>
              </a:rPr>
              <a:t>     </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注意须是当年入库，才能获得奖励。科技型中小企业入库每年都组织，入库编号</a:t>
            </a:r>
            <a:endPar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当年有效，每年重新入库，每年都可以获得奖励。</a:t>
            </a:r>
            <a:endPar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圆角矩形 22"/>
          <p:cNvSpPr/>
          <p:nvPr>
            <p:custDataLst>
              <p:tags r:id="rId2"/>
            </p:custDataLst>
          </p:nvPr>
        </p:nvSpPr>
        <p:spPr>
          <a:xfrm flipV="1">
            <a:off x="539750" y="4725035"/>
            <a:ext cx="281940" cy="2762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custDataLst>
              <p:tags r:id="rId3"/>
            </p:custDataLst>
          </p:nvPr>
        </p:nvSpPr>
        <p:spPr>
          <a:xfrm flipV="1">
            <a:off x="539115" y="5156835"/>
            <a:ext cx="281940" cy="2762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fontScale="90000"/>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3.奖励高层次人才团队，支持科创“高高手”</a:t>
            </a:r>
            <a:endPar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p:txBody>
          <a:bodyPr/>
          <a:lstStyle/>
          <a:p>
            <a:pPr marL="0" indent="0">
              <a:lnSpc>
                <a:spcPct val="150000"/>
              </a:lnSpc>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第33条</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支持高层次人才团队创新创业。每年审核选择一批携带具有自主知识产权的科技成果，在我县创办公司或与县内企业共同设立公司，并开展科技成果转化活动的科技团队，先行采取债权投入或股权投资等方式，按A、B、C三类，分别给予500万元、300万元、150万元支持。</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 name="页脚占位符 1"/>
          <p:cNvSpPr>
            <a:spLocks noGrp="1"/>
          </p:cNvSpPr>
          <p:nvPr>
            <p:ph type="ftr" sz="quarter" idx="11"/>
          </p:nvPr>
        </p:nvSpPr>
        <p:spPr/>
        <p:txBody>
          <a:bodyPr/>
          <a:lstStyle/>
          <a:p>
            <a:pPr>
              <a:defRPr/>
            </a:pPr>
            <a:endParaRPr lang="zh-CN" altLang="en-US"/>
          </a:p>
        </p:txBody>
      </p:sp>
      <p:sp>
        <p:nvSpPr>
          <p:cNvPr id="6" name="文本框 5" descr="7b0a20202020227461726765744964223a202270726f636573734f6e6c696e6554657874426f78220a7d0a"/>
          <p:cNvSpPr txBox="1"/>
          <p:nvPr>
            <p:custDataLst>
              <p:tags r:id="rId1"/>
            </p:custDataLst>
          </p:nvPr>
        </p:nvSpPr>
        <p:spPr>
          <a:xfrm>
            <a:off x="395605" y="3839210"/>
            <a:ext cx="8228965" cy="2419985"/>
          </a:xfrm>
          <a:prstGeom prst="rect">
            <a:avLst/>
          </a:prstGeom>
          <a:noFill/>
          <a:ln w="19050">
            <a:solidFill>
              <a:srgbClr val="FFC000"/>
            </a:solidFill>
            <a:prstDash val="sysDash"/>
          </a:ln>
          <a:extLst>
            <a:ext uri="{909E8E84-426E-40DD-AFC4-6F175D3DCCD1}">
              <a14:hiddenFill xmlns:a14="http://schemas.microsoft.com/office/drawing/2010/main">
                <a:solidFill>
                  <a:schemeClr val="accent6"/>
                </a:solidFill>
              </a14:hiddenFill>
            </a:ext>
          </a:extLst>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r>
              <a:rPr lang="en-US" altLang="zh-CN"/>
              <a:t>       </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这里的高层次人才团队，不必是经合肥市高层次人才鉴定办法界定的人才，但必须</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a:t>      </a:t>
            </a:r>
            <a:endParaRPr lang="zh-CN" altLang="en-US"/>
          </a:p>
          <a:p>
            <a:r>
              <a:rPr lang="en-US" altLang="zh-CN"/>
              <a:t>          </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是有专家参与、经集体研究，</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认为</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对地方某一产业发展具有牵动性作用的人才及其</a:t>
            </a:r>
            <a:endPar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拥有的新成果。对一般的人才和成果，政府付出如此大的成本去支持是不恰当的。</a:t>
            </a:r>
            <a:endPar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债券投入即借债还息，股权投资即参股分红，两种方式下，政府都不以盈利为目的，</a:t>
            </a:r>
            <a:endPar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主要为帮助科技企业创新创业，政府会适时退出，之前投入符合条件即奖励。</a:t>
            </a:r>
            <a:endPar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根据省市有关文件，还可以申请省市支持（市级支持要看具体情况）。对照《安徽</a:t>
            </a:r>
            <a:endPar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省扶持高层次科技人才团队在皖创新创业实施细则（修订）》，还有很多要求，主</a:t>
            </a:r>
            <a:endPar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要包括科技团队成立的公司需在</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年内，科技团队人员所占股份不低于</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，公司</a:t>
            </a:r>
            <a:endPar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出资不低于申报的省级扶持资金额度等等。</a:t>
            </a:r>
            <a:endPar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custDataLst>
              <p:tags r:id="rId2"/>
            </p:custDataLst>
          </p:nvPr>
        </p:nvSpPr>
        <p:spPr>
          <a:xfrm flipV="1">
            <a:off x="457200" y="3860800"/>
            <a:ext cx="26352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custDataLst>
              <p:tags r:id="rId3"/>
            </p:custDataLst>
          </p:nvPr>
        </p:nvSpPr>
        <p:spPr>
          <a:xfrm flipV="1">
            <a:off x="457200" y="4653280"/>
            <a:ext cx="26352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custDataLst>
              <p:tags r:id="rId4"/>
            </p:custDataLst>
          </p:nvPr>
        </p:nvSpPr>
        <p:spPr>
          <a:xfrm flipV="1">
            <a:off x="457200" y="5156835"/>
            <a:ext cx="26352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fontScale="90000"/>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4.奖励省市级创新团队</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地方军</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”支持“</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中央军</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p:txBody>
          <a:bodyPr/>
          <a:lstStyle/>
          <a:p>
            <a:pPr marL="0" indent="0">
              <a:lnSpc>
                <a:spcPct val="150000"/>
              </a:lnSpc>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第33条</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对进入</a:t>
            </a: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省“115”产业创新团队评审</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市50·科技之星创新团队评审</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的，每家给予</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1万元</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补助。</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文本框 4"/>
          <p:cNvSpPr txBox="1"/>
          <p:nvPr/>
        </p:nvSpPr>
        <p:spPr>
          <a:xfrm>
            <a:off x="520065" y="3900805"/>
            <a:ext cx="8155940" cy="1040130"/>
          </a:xfrm>
          <a:prstGeom prst="rect">
            <a:avLst/>
          </a:prstGeom>
          <a:noFill/>
          <a:ln w="19050">
            <a:solidFill>
              <a:schemeClr val="accent6">
                <a:lumMod val="75000"/>
              </a:schemeClr>
            </a:solidFill>
            <a:prstDash val="dash"/>
          </a:ln>
        </p:spPr>
        <p:txBody>
          <a:bodyPr wrap="square" rtlCol="0">
            <a:noAutofit/>
          </a:bodyPr>
          <a:lstStyle/>
          <a:p>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进入评审就有资格获得奖励，兑现依据省市评审文件（文书）。</a:t>
            </a:r>
            <a:endParaRPr lang="zh-CN" altLang="en-US" sz="1600">
              <a:latin typeface="微软雅黑" panose="020B0503020204020204" pitchFamily="34" charset="-122"/>
              <a:ea typeface="微软雅黑" panose="020B0503020204020204" pitchFamily="34" charset="-122"/>
            </a:endParaRPr>
          </a:p>
        </p:txBody>
      </p:sp>
      <p:sp>
        <p:nvSpPr>
          <p:cNvPr id="6" name="圆角矩形 5"/>
          <p:cNvSpPr/>
          <p:nvPr>
            <p:custDataLst>
              <p:tags r:id="rId1"/>
            </p:custDataLst>
          </p:nvPr>
        </p:nvSpPr>
        <p:spPr>
          <a:xfrm flipV="1">
            <a:off x="611505" y="3933190"/>
            <a:ext cx="26352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fontScale="90000"/>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5.</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奖励创新平台，打造特定领域技术创新“俱乐部”</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600200"/>
            <a:ext cx="8229600" cy="3340100"/>
          </a:xfrm>
        </p:spPr>
        <p:txBody>
          <a:bodyPr/>
          <a:lstStyle/>
          <a:p>
            <a:pPr marL="0" indent="0">
              <a:lnSpc>
                <a:spcPct val="150000"/>
              </a:lnSpc>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第38条</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 </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引进和培育高水平研发机构。对当年获批的</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安徽省实验室和安徽省技术创新中心（工程技术研究中心）</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，分别给予</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50万元</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的一次性奖励；</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对当年获批的</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安徽省</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重点实验室、省级新型研发机构、省级临床医学研究中心以及省企业研发中心，分别给予20万元的一次性奖励。</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对新认定的市级技术创新中心（工程技术研究中心）、市级（重点）实验室、市级新型研发机构等市级研发机构，一次性资助10万元，对绩效考核优秀的再给予5万元奖励。         </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对新认定的县级研发机构（平台、中心、基地等），给予5万元的一次性奖励。</a:t>
            </a:r>
            <a:endPar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23" name="圆角矩形 22"/>
          <p:cNvSpPr/>
          <p:nvPr>
            <p:custDataLst>
              <p:tags r:id="rId1"/>
            </p:custDataLst>
          </p:nvPr>
        </p:nvSpPr>
        <p:spPr>
          <a:xfrm flipV="1">
            <a:off x="611505" y="537337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descr="7b0a20202020227461726765744964223a202270726f636573734f6e6c696e6554657874426f78220a7d0a"/>
          <p:cNvSpPr txBox="1"/>
          <p:nvPr/>
        </p:nvSpPr>
        <p:spPr>
          <a:xfrm>
            <a:off x="395605" y="5300980"/>
            <a:ext cx="8168640" cy="873760"/>
          </a:xfrm>
          <a:prstGeom prst="rect">
            <a:avLst/>
          </a:prstGeom>
          <a:noFill/>
          <a:ln w="19050">
            <a:solidFill>
              <a:srgbClr val="FFC000"/>
            </a:solidFill>
            <a:prstDash val="sysDash"/>
          </a:ln>
          <a:extLst>
            <a:ext uri="{909E8E84-426E-40DD-AFC4-6F175D3DCCD1}">
              <a14:hiddenFill xmlns:a14="http://schemas.microsoft.com/office/drawing/2010/main">
                <a:solidFill>
                  <a:schemeClr val="accent6"/>
                </a:solidFill>
              </a14:hiddenFill>
            </a:ext>
          </a:extLst>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r>
              <a:rPr lang="en-US" altLang="zh-CN"/>
              <a:t>        </a:t>
            </a:r>
            <a:r>
              <a:rPr lang="en-US" altLang="zh-CN" sz="1600">
                <a:solidFill>
                  <a:schemeClr val="tx1"/>
                </a:solidFill>
              </a:rPr>
              <a:t> </a:t>
            </a:r>
            <a:r>
              <a:rPr lang="zh-CN" altLang="en-US" sz="1600">
                <a:solidFill>
                  <a:schemeClr val="tx1"/>
                </a:solidFill>
                <a:latin typeface="微软雅黑" panose="020B0503020204020204" pitchFamily="34" charset="-122"/>
                <a:ea typeface="微软雅黑" panose="020B0503020204020204" pitchFamily="34" charset="-122"/>
                <a:sym typeface="+mn-ea"/>
              </a:rPr>
              <a:t>兑现依据省市文件。</a:t>
            </a:r>
            <a:endParaRPr lang="en-US" altLang="zh-CN">
              <a:solidFill>
                <a:schemeClr val="tx1"/>
              </a:solidFill>
            </a:endParaRPr>
          </a:p>
          <a:p>
            <a:r>
              <a:rPr lang="en-US" altLang="zh-CN"/>
              <a:t>               </a:t>
            </a:r>
            <a:endParaRPr lang="en-US" altLang="zh-CN"/>
          </a:p>
          <a:p>
            <a:r>
              <a:rPr lang="en-US" altLang="zh-CN"/>
              <a:t>        </a:t>
            </a:r>
            <a:endParaRPr lang="zh-CN" altLang="en-US"/>
          </a:p>
          <a:p>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fontScale="90000"/>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6.奖励孵化器，培育科技企业初创成长“福利院”</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67360" y="1412875"/>
            <a:ext cx="8229600" cy="3470910"/>
          </a:xfrm>
        </p:spPr>
        <p:txBody>
          <a:bodyPr>
            <a:normAutofit fontScale="25000" lnSpcReduction="20000"/>
          </a:bodyPr>
          <a:lstStyle/>
          <a:p>
            <a:pPr marL="0" indent="0" fontAlgn="auto">
              <a:lnSpc>
                <a:spcPct val="150000"/>
              </a:lnSpc>
              <a:spcBef>
                <a:spcPts val="0"/>
              </a:spcBef>
              <a:buNone/>
            </a:pP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第36条</a:t>
            </a:r>
            <a:r>
              <a:rPr lang="zh-CN" altLang="en-US"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fontAlgn="auto">
              <a:lnSpc>
                <a:spcPct val="150000"/>
              </a:lnSpc>
              <a:spcBef>
                <a:spcPts val="0"/>
              </a:spcBef>
              <a:buNone/>
            </a:pP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支持科技企业孵化服务。鼓励高校院所、领军企业、知名孵化机构等多元主体建设科技创新创业主体。对新认定（备案）的国家级、省级、市级科技企业孵化器或众创空间（星创天地），分别给予运营单位或依托单位50万元、30万元、15万元的一次性奖励。</a:t>
            </a:r>
            <a:endPar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fontAlgn="auto">
              <a:lnSpc>
                <a:spcPct val="150000"/>
              </a:lnSpc>
              <a:spcBef>
                <a:spcPts val="0"/>
              </a:spcBef>
              <a:buNone/>
            </a:pP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按实际在孵企业每年每家2万元的标准，给予孵化器（众创空间）服务补贴；</a:t>
            </a:r>
            <a:endPar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fontAlgn="auto">
              <a:lnSpc>
                <a:spcPct val="150000"/>
              </a:lnSpc>
              <a:spcBef>
                <a:spcPts val="0"/>
              </a:spcBef>
              <a:buNone/>
            </a:pP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对孵化器（众创空间）内实际在孵企业毕业后在本县落户的，县按每家企业5万元标准给予孵化器奖励。</a:t>
            </a:r>
            <a:endPar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fontAlgn="auto">
              <a:lnSpc>
                <a:spcPct val="150000"/>
              </a:lnSpc>
              <a:spcBef>
                <a:spcPts val="0"/>
              </a:spcBef>
              <a:buNone/>
            </a:pP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对新认定的国家大学科技园、省级大学科技园，分别给予100万元、50万元的一次性奖励。</a:t>
            </a:r>
            <a:endPar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fontAlgn="auto">
              <a:lnSpc>
                <a:spcPct val="150000"/>
              </a:lnSpc>
              <a:spcBef>
                <a:spcPts val="0"/>
              </a:spcBef>
              <a:buNone/>
            </a:pP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对参与绩效考核获得优秀的国家级、省级、市级科技企业孵化器或众创空间（星创天地），分别给予运营单位或依托单位25万元、15万元、10万元的奖励。</a:t>
            </a:r>
            <a:endParaRPr lang="en-US" altLang="zh-CN"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descr="7b0a20202020227461726765744964223a202270726f636573734f6e6c696e6542756c6c6574220a7d0a"/>
          <p:cNvSpPr/>
          <p:nvPr/>
        </p:nvSpPr>
        <p:spPr>
          <a:xfrm>
            <a:off x="507365" y="5013325"/>
            <a:ext cx="8189595" cy="1477645"/>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ct val="150000"/>
              </a:lnSpc>
              <a:buNone/>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调整幅度较大</a:t>
            </a:r>
            <a:r>
              <a:rPr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对新认定的国家级、省级科技企业孵化器或众创空间（星创天地）以及国家大学科技园，奖励额度均增加一倍</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此外新增了对省级大学科技园、市级科技企业</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孵化器</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众创空间（星创天地）奖励，</a:t>
            </a:r>
            <a:r>
              <a:rPr lang="zh-CN" altLang="en-US"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新增对</a:t>
            </a:r>
            <a:r>
              <a:rPr lang="en-US" altLang="zh-CN"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孵化器的运营补贴、按毕业企业数奖励以及孵化器绩效考核奖励</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申报兑现主要依据认定及考核文件。</a:t>
            </a:r>
            <a:endPar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3" name="圆角矩形 22"/>
          <p:cNvSpPr/>
          <p:nvPr/>
        </p:nvSpPr>
        <p:spPr>
          <a:xfrm flipV="1">
            <a:off x="642910" y="6164918"/>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custDataLst>
              <p:tags r:id="rId1"/>
            </p:custDataLst>
          </p:nvPr>
        </p:nvSpPr>
        <p:spPr>
          <a:xfrm flipV="1">
            <a:off x="683550" y="5156531"/>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956945"/>
          </a:xfrm>
        </p:spPr>
        <p:txBody>
          <a:bodyPr>
            <a:normAutofit fontScale="90000"/>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7.奖励科技特派员工作，支持科研能手“做好事”</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539115" y="1231265"/>
            <a:ext cx="8229600" cy="3697933"/>
          </a:xfrm>
        </p:spPr>
        <p:txBody>
          <a:bodyPr>
            <a:normAutofit fontScale="25000" lnSpcReduction="20000"/>
          </a:bodyPr>
          <a:lstStyle/>
          <a:p>
            <a:pPr>
              <a:lnSpc>
                <a:spcPct val="120000"/>
              </a:lnSpc>
            </a:pPr>
            <a:r>
              <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第37条</a:t>
            </a:r>
            <a:r>
              <a:rPr lang="zh-CN" altLang="en-US"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fontAlgn="auto">
              <a:lnSpc>
                <a:spcPct val="120000"/>
              </a:lnSpc>
              <a:spcBef>
                <a:spcPts val="0"/>
              </a:spcBef>
            </a:pPr>
            <a:r>
              <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对新认定（备案）的国家级、省级、市级科技特派员创新创业示范基地，分别给予20万元、10万元、5万元的一次性奖励；对绩效考核优秀的，分别再给予20万元、10万元、5万元奖励；</a:t>
            </a:r>
            <a:endPar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20000"/>
              </a:lnSpc>
            </a:pPr>
            <a:r>
              <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对市级科技特派员创新创业示范基地绩效考核良好等次的，给予3万元奖励。</a:t>
            </a:r>
            <a:endPar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20000"/>
              </a:lnSpc>
            </a:pPr>
            <a:r>
              <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对新认定（备案）的省级、市级、县级科技特派团或科技特派员工作站，分别给予10万元、5万元、3万元的一次性奖励；对绩效评价优秀等次的，分别再给予10万元、5万元、3万元奖励；</a:t>
            </a:r>
            <a:endPar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20000"/>
              </a:lnSpc>
            </a:pPr>
            <a:r>
              <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对市级以上科技特派团绩效评价较好等次的，给予3万元奖励</a:t>
            </a:r>
            <a:r>
              <a:rPr lang="zh-CN" altLang="en-US"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20000"/>
              </a:lnSpc>
            </a:pPr>
            <a:r>
              <a:rPr lang="en-US" altLang="zh-CN" sz="6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推进“科技特派员</a:t>
            </a:r>
            <a:r>
              <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6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活动，对开展科技服务的县级科技特派员进行年度工作绩效评价，分“优秀</a:t>
            </a:r>
            <a:r>
              <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6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较好</a:t>
            </a:r>
            <a:r>
              <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”、“合格”等次，分别给予5000元、4000元、3000元工作经费补助。</a:t>
            </a:r>
            <a:endParaRPr lang="en-US" altLang="zh-CN" sz="6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6" name="文本框 5"/>
          <p:cNvSpPr txBox="1"/>
          <p:nvPr/>
        </p:nvSpPr>
        <p:spPr>
          <a:xfrm>
            <a:off x="669290" y="5553710"/>
            <a:ext cx="8006715" cy="961390"/>
          </a:xfrm>
          <a:prstGeom prst="rect">
            <a:avLst/>
          </a:prstGeom>
          <a:noFill/>
        </p:spPr>
        <p:txBody>
          <a:bodyPr wrap="square" rtlCol="0">
            <a:noAutofit/>
          </a:bodyPr>
          <a:lstStyle/>
          <a:p>
            <a:endParaRPr lang="zh-CN" altLang="en-US"/>
          </a:p>
        </p:txBody>
      </p:sp>
      <p:pic>
        <p:nvPicPr>
          <p:cNvPr id="7" name="图片 6" descr="飞播"/>
          <p:cNvPicPr>
            <a:picLocks noChangeAspect="1"/>
          </p:cNvPicPr>
          <p:nvPr>
            <p:custDataLst>
              <p:tags r:id="rId1"/>
            </p:custDataLst>
          </p:nvPr>
        </p:nvPicPr>
        <p:blipFill>
          <a:blip r:embed="rId2"/>
          <a:stretch>
            <a:fillRect/>
          </a:stretch>
        </p:blipFill>
        <p:spPr>
          <a:xfrm>
            <a:off x="-36195" y="5607050"/>
            <a:ext cx="9144000" cy="107759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8.奖励创新联合体 </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0850" y="1484630"/>
            <a:ext cx="8229600" cy="3470910"/>
          </a:xfrm>
        </p:spPr>
        <p:txBody>
          <a:bodyPr>
            <a:normAutofit fontScale="25000" lnSpcReduction="20000"/>
          </a:bodyPr>
          <a:lstStyle/>
          <a:p>
            <a:pPr marL="0" indent="0">
              <a:lnSpc>
                <a:spcPct val="150000"/>
              </a:lnSpc>
              <a:buNone/>
            </a:pP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第38条</a:t>
            </a:r>
            <a:r>
              <a:rPr lang="zh-CN" altLang="en-US"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① </a:t>
            </a:r>
            <a:r>
              <a:rPr lang="zh-CN" altLang="en-US"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奖励</a:t>
            </a:r>
            <a:r>
              <a:rPr lang="en-US" altLang="zh-CN"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产业</a:t>
            </a:r>
            <a:r>
              <a:rPr lang="en-US" altLang="zh-CN"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创新联盟”——</a:t>
            </a:r>
            <a:r>
              <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对我县牵头组建、新获认定的国家（试点）联盟、国家布局建设的区域性联盟、省级（试点）联盟，分别给予 50万元、30万元、20万元的一次性奖励。</a:t>
            </a:r>
            <a:endParaRPr lang="en-US" altLang="zh-CN" sz="5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②</a:t>
            </a:r>
            <a:r>
              <a:rPr lang="zh-CN" altLang="en-US"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奖励“校地合作机构”——</a:t>
            </a:r>
            <a:r>
              <a:rPr lang="en-US" altLang="zh-CN"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对新组建并经省登记备案的院士工作站，给予100万元的一次性资助。对经批准组建的博士后科研工作站给予10万元的一次性补助，验收合格的再给予20万元的一次性奖励。</a:t>
            </a:r>
            <a:endParaRPr lang="en-US" altLang="zh-CN"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第35条</a:t>
            </a:r>
            <a:r>
              <a:rPr lang="zh-CN" altLang="en-US"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和第</a:t>
            </a:r>
            <a:r>
              <a:rPr lang="en-US" altLang="zh-CN"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37</a:t>
            </a:r>
            <a:r>
              <a:rPr lang="zh-CN" altLang="en-US"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条</a:t>
            </a:r>
            <a:r>
              <a:rPr lang="en-US" altLang="zh-CN"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endParaRPr lang="en-US" altLang="zh-CN"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③奖励“区域基地园区”——</a:t>
            </a:r>
            <a:r>
              <a:rPr lang="en-US" altLang="zh-CN"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对新获批的国家高新技术产业化基地和火炬特色产业基地、省级高新技术产业开发区，给予50万元的一次性奖励。</a:t>
            </a:r>
            <a:endParaRPr lang="en-US" altLang="zh-CN"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5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对获准建立的国家级、省级农业高新技术产业开发区、农业科技（示范）园区，分别给予100万元、50万元的补助；对正式通过验收的，再分别给予50万元、25万元的一次性奖励。</a:t>
            </a:r>
            <a:endParaRPr lang="en-US" altLang="zh-CN" sz="5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78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descr="7b0a20202020227461726765744964223a202270726f636573734f6e6c696e6542756c6c6574220a7d0a"/>
          <p:cNvSpPr/>
          <p:nvPr/>
        </p:nvSpPr>
        <p:spPr>
          <a:xfrm>
            <a:off x="438150" y="5360035"/>
            <a:ext cx="8242300" cy="974725"/>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ct val="10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此处，对规模以上高新技术产业领域企业的主营业务的奖励取消了，因为从2022年9月起，省统             </a:t>
            </a:r>
            <a:endParaRPr lang="en-US" alt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00000"/>
              </a:lnSpc>
              <a:buNone/>
            </a:pPr>
            <a:r>
              <a:rPr lang="en-US" alt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计局不再提供</a:t>
            </a:r>
            <a:r>
              <a:rPr lang="zh-CN" altLang="en-US"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该项</a:t>
            </a:r>
            <a:r>
              <a:rPr lang="en-US" alt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数据，也就不便操作了。</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0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申报兑现主要依据认定及考核文件。</a:t>
            </a:r>
            <a:endParaRPr lang="zh-CN" altLang="en-US"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3" name="圆角矩形 22"/>
          <p:cNvSpPr/>
          <p:nvPr/>
        </p:nvSpPr>
        <p:spPr>
          <a:xfrm flipV="1">
            <a:off x="539115" y="551688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custDataLst>
              <p:tags r:id="rId1"/>
            </p:custDataLst>
          </p:nvPr>
        </p:nvSpPr>
        <p:spPr>
          <a:xfrm flipV="1">
            <a:off x="539115" y="595757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9.奖励科技服务机构，促进提升服务水平。</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3470910"/>
          </a:xfrm>
        </p:spPr>
        <p:txBody>
          <a:bodyPr>
            <a:normAutofit/>
          </a:bodyPr>
          <a:lstStyle/>
          <a:p>
            <a:pPr>
              <a:lnSpc>
                <a:spcPct val="150000"/>
              </a:lnSpc>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第34条</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鼓励国内外知名科技服务机构迁入我县或在我县设立独立法人资格的分支机构，为我县科技企业申报认定国家高新技术企业和促进科技成果就地交易、就地转化、就地应用提供高质量专业化服务。县域内科技服务机构年度辅导我县企业，每成功认定1家国家高新技术企业，给予1.5万元奖励，最高不超过15万元。</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descr="7b0a20202020227461726765744964223a202270726f636573734f6e6c696e6542756c6c6574220a7d0a"/>
          <p:cNvSpPr/>
          <p:nvPr/>
        </p:nvSpPr>
        <p:spPr>
          <a:xfrm>
            <a:off x="467360" y="4364990"/>
            <a:ext cx="8281670" cy="1463040"/>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申报兑现主要依据科技服务机构与企业签订的技术合同，含有封面、合作名称、签字</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盖章等页即可，此外由企业提供服务机构帮助申报高企的说明。如遇一家企业分别与</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2家服务机构签订协议的，须由企业明确其中1家机构为高企申报服务机构并提供说明。</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4" name="圆角矩形 23"/>
          <p:cNvSpPr/>
          <p:nvPr>
            <p:custDataLst>
              <p:tags r:id="rId1"/>
            </p:custDataLst>
          </p:nvPr>
        </p:nvSpPr>
        <p:spPr>
          <a:xfrm flipV="1">
            <a:off x="611505" y="458089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10.</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奖</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励科普示范，引导社会崇尚创新</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3470910"/>
          </a:xfrm>
        </p:spPr>
        <p:txBody>
          <a:bodyPr>
            <a:normAutofit/>
          </a:bodyPr>
          <a:lstStyle/>
          <a:p>
            <a:pPr>
              <a:lnSpc>
                <a:spcPct val="150000"/>
              </a:lnSpc>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第34条</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对通过安徽省科学技术普及基地认定的单位，给予10万元的一次性奖励。</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descr="7b0a20202020227461726765744964223a202270726f636573734f6e6c696e6542756c6c6574220a7d0a"/>
          <p:cNvSpPr/>
          <p:nvPr/>
        </p:nvSpPr>
        <p:spPr>
          <a:xfrm>
            <a:off x="755015" y="5156835"/>
            <a:ext cx="7800975" cy="911860"/>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申报兑现主要依据认定文件。</a:t>
            </a: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4" name="圆角矩形 23"/>
          <p:cNvSpPr/>
          <p:nvPr>
            <p:custDataLst>
              <p:tags r:id="rId1"/>
            </p:custDataLst>
          </p:nvPr>
        </p:nvSpPr>
        <p:spPr>
          <a:xfrm flipV="1">
            <a:off x="971550" y="5456555"/>
            <a:ext cx="274955" cy="3130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fontScale="90000"/>
          </a:bodyPr>
          <a:lstStyle/>
          <a:p>
            <a:pPr marL="215900" indent="0" algn="l" fontAlgn="auto">
              <a:lnSpc>
                <a:spcPct val="150000"/>
              </a:lnSpc>
            </a:pPr>
            <a:r>
              <a:rPr lang="en-US" altLang="zh-CN" sz="3110" b="1" kern="700" spc="-100">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11.加强政企联系，培养“信息员”，</a:t>
            </a:r>
            <a:r>
              <a:rPr lang="zh-CN" altLang="en-US" sz="3110" b="1" kern="700" spc="-100">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做好精准服务</a:t>
            </a:r>
            <a:endParaRPr lang="zh-CN" altLang="en-US" sz="3110" b="1" kern="700" spc="-100">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35950" cy="2340610"/>
          </a:xfrm>
        </p:spPr>
        <p:txBody>
          <a:bodyPr>
            <a:normAutofit/>
          </a:bodyPr>
          <a:lstStyle/>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第35条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规模以上工业企业和国家高新技术企业，分别确定1名科技联络员，负责科技统计、科技调查、科技报告、科技台账等专项工作，经考核合格的，每人每年给予1000元补助，并开展年度绩效评价，最高给予每人每年5000元的奖励。</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descr="7b0a20202020227461726765744964223a202270726f636573734f6e6c696e6542756c6c6574220a7d0a"/>
          <p:cNvSpPr/>
          <p:nvPr/>
        </p:nvSpPr>
        <p:spPr>
          <a:xfrm>
            <a:off x="762000" y="4940935"/>
            <a:ext cx="7926705" cy="845185"/>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申报兑现主要依据选任和考核文件。</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4" name="圆角矩形 23"/>
          <p:cNvSpPr/>
          <p:nvPr>
            <p:custDataLst>
              <p:tags r:id="rId1"/>
            </p:custDataLst>
          </p:nvPr>
        </p:nvSpPr>
        <p:spPr>
          <a:xfrm flipV="1">
            <a:off x="1043305" y="5229225"/>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473621"/>
            <a:ext cx="8229600" cy="1143000"/>
          </a:xfrm>
        </p:spPr>
        <p:txBody>
          <a:bodyPr/>
          <a:lstStyle/>
          <a:p>
            <a:r>
              <a:rPr lang="zh-CN" altLang="en-US" dirty="0" smtClean="0">
                <a:latin typeface="微软雅黑" panose="020B0503020204020204" pitchFamily="34" charset="-122"/>
                <a:ea typeface="微软雅黑" panose="020B0503020204020204" pitchFamily="34" charset="-122"/>
              </a:rPr>
              <a:t>目  录</a:t>
            </a:r>
            <a:endParaRPr lang="zh-CN" altLang="zh-CN" dirty="0" smtClean="0">
              <a:latin typeface="微软雅黑" panose="020B0503020204020204" pitchFamily="34" charset="-122"/>
              <a:ea typeface="微软雅黑" panose="020B0503020204020204" pitchFamily="34" charset="-122"/>
            </a:endParaRPr>
          </a:p>
        </p:txBody>
      </p:sp>
      <p:sp>
        <p:nvSpPr>
          <p:cNvPr id="12310"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254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589915" indent="-226695" eaLnBrk="0" hangingPunct="0">
              <a:buChar char="–"/>
              <a:defRPr sz="222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906780" indent="-181610" eaLnBrk="0" hangingPunct="0">
              <a:buChar char="•"/>
              <a:defRPr sz="1905">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270000" indent="-181610" eaLnBrk="0" hangingPunc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1632585" indent="-181610" eaLnBrk="0" hangingPunc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1995805" indent="-181610" eaLnBrk="0" fontAlgn="base" hangingPunct="0">
              <a:spcBef>
                <a:spcPct val="0"/>
              </a:spcBef>
              <a:spcAft>
                <a:spcPct val="0"/>
              </a:spcAft>
              <a:buFont typeface="Arial" panose="020B0604020202020204" pitchFamily="34" charse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358390" indent="-181610" eaLnBrk="0" fontAlgn="base" hangingPunct="0">
              <a:spcBef>
                <a:spcPct val="0"/>
              </a:spcBef>
              <a:spcAft>
                <a:spcPct val="0"/>
              </a:spcAft>
              <a:buFont typeface="Arial" panose="020B0604020202020204" pitchFamily="34" charse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2720975" indent="-181610" eaLnBrk="0" fontAlgn="base" hangingPunct="0">
              <a:spcBef>
                <a:spcPct val="0"/>
              </a:spcBef>
              <a:spcAft>
                <a:spcPct val="0"/>
              </a:spcAft>
              <a:buFont typeface="Arial" panose="020B0604020202020204" pitchFamily="34" charse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084195" indent="-181610" eaLnBrk="0" fontAlgn="base" hangingPunct="0">
              <a:spcBef>
                <a:spcPct val="0"/>
              </a:spcBef>
              <a:spcAft>
                <a:spcPct val="0"/>
              </a:spcAft>
              <a:buFont typeface="Arial" panose="020B0604020202020204" pitchFamily="34" charse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eaLnBrk="1" hangingPunct="1">
              <a:buFont typeface="Arial" panose="020B0604020202020204" pitchFamily="34" charset="0"/>
              <a:buNone/>
            </a:pPr>
            <a:fld id="{7FBC2DAD-4C23-4D4D-A91A-A6A6629A99AD}" type="slidenum">
              <a:rPr lang="zh-CN" altLang="en-US" sz="1430">
                <a:latin typeface="Arial" panose="020B0604020202020204" pitchFamily="34" charset="0"/>
              </a:rPr>
            </a:fld>
            <a:endParaRPr lang="en-US" altLang="zh-CN" sz="1430">
              <a:latin typeface="Arial" panose="020B0604020202020204" pitchFamily="34" charset="0"/>
            </a:endParaRPr>
          </a:p>
        </p:txBody>
      </p:sp>
      <p:sp>
        <p:nvSpPr>
          <p:cNvPr id="12294" name="Text Box 5"/>
          <p:cNvSpPr txBox="1">
            <a:spLocks noChangeArrowheads="1"/>
          </p:cNvSpPr>
          <p:nvPr/>
        </p:nvSpPr>
        <p:spPr bwMode="auto">
          <a:xfrm>
            <a:off x="1885651" y="3959398"/>
            <a:ext cx="308098"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eaLnBrk="0" hangingPunc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eaLnBrk="0" hangingPunc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a:buFont typeface="Arial" panose="020B0604020202020204" pitchFamily="34" charset="0"/>
              <a:buNone/>
            </a:pPr>
            <a:r>
              <a:rPr lang="zh-CN" altLang="zh-CN" sz="1905" b="1">
                <a:solidFill>
                  <a:srgbClr val="FFFFFF"/>
                </a:solidFill>
              </a:rPr>
              <a:t>4</a:t>
            </a:r>
            <a:endParaRPr lang="zh-CN" altLang="zh-CN" sz="1905" b="1">
              <a:solidFill>
                <a:srgbClr val="FFFFFF"/>
              </a:solidFill>
            </a:endParaRPr>
          </a:p>
        </p:txBody>
      </p:sp>
      <p:sp>
        <p:nvSpPr>
          <p:cNvPr id="12295" name="Line 6"/>
          <p:cNvSpPr>
            <a:spLocks noChangeShapeType="1"/>
          </p:cNvSpPr>
          <p:nvPr/>
        </p:nvSpPr>
        <p:spPr bwMode="auto">
          <a:xfrm>
            <a:off x="2091354" y="2387103"/>
            <a:ext cx="4800033" cy="0"/>
          </a:xfrm>
          <a:prstGeom prst="line">
            <a:avLst/>
          </a:prstGeom>
          <a:noFill/>
          <a:ln w="25400">
            <a:solidFill>
              <a:schemeClr val="tx2"/>
            </a:solidFill>
            <a:prstDash val="sysDot"/>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 name="Rectangle 7"/>
          <p:cNvSpPr>
            <a:spLocks noChangeArrowheads="1"/>
          </p:cNvSpPr>
          <p:nvPr/>
        </p:nvSpPr>
        <p:spPr bwMode="auto">
          <a:xfrm rot="3419336">
            <a:off x="1856391" y="1876234"/>
            <a:ext cx="380475" cy="520319"/>
          </a:xfrm>
          <a:prstGeom prst="rect">
            <a:avLst/>
          </a:prstGeom>
          <a:gradFill rotWithShape="1">
            <a:gsLst>
              <a:gs pos="0">
                <a:schemeClr val="accent1"/>
              </a:gs>
              <a:gs pos="100000">
                <a:schemeClr val="accent1">
                  <a:gamma/>
                  <a:shade val="46275"/>
                  <a:invGamma/>
                </a:schemeClr>
              </a:gs>
            </a:gsLst>
            <a:lin ang="5400000" scaled="1"/>
          </a:gradFill>
          <a:ln w="9525" cmpd="sng">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cs typeface="+mn-cs"/>
            </a:endParaRPr>
          </a:p>
        </p:txBody>
      </p:sp>
      <p:sp>
        <p:nvSpPr>
          <p:cNvPr id="12297" name="Text Box 9"/>
          <p:cNvSpPr txBox="1">
            <a:spLocks noChangeArrowheads="1"/>
          </p:cNvSpPr>
          <p:nvPr/>
        </p:nvSpPr>
        <p:spPr bwMode="auto">
          <a:xfrm>
            <a:off x="1766570" y="2013585"/>
            <a:ext cx="60833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eaLnBrk="0" hangingPunc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eaLnBrk="0" hangingPunc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a:buFont typeface="Arial" panose="020B0604020202020204" pitchFamily="34" charset="0"/>
              <a:buNone/>
            </a:pPr>
            <a:r>
              <a:rPr lang="zh-CN" altLang="zh-CN" sz="1905" b="1">
                <a:solidFill>
                  <a:srgbClr val="FFFFFF"/>
                </a:solidFill>
              </a:rPr>
              <a:t>第一</a:t>
            </a:r>
            <a:endParaRPr lang="zh-CN" altLang="zh-CN" sz="1905" b="1">
              <a:solidFill>
                <a:srgbClr val="FFFFFF"/>
              </a:solidFill>
            </a:endParaRPr>
          </a:p>
        </p:txBody>
      </p:sp>
      <p:sp>
        <p:nvSpPr>
          <p:cNvPr id="12298" name="Line 10"/>
          <p:cNvSpPr>
            <a:spLocks noChangeShapeType="1"/>
          </p:cNvSpPr>
          <p:nvPr/>
        </p:nvSpPr>
        <p:spPr bwMode="auto">
          <a:xfrm>
            <a:off x="2091353" y="3413898"/>
            <a:ext cx="4800033" cy="0"/>
          </a:xfrm>
          <a:prstGeom prst="line">
            <a:avLst/>
          </a:prstGeom>
          <a:noFill/>
          <a:ln w="25400">
            <a:solidFill>
              <a:schemeClr val="tx2"/>
            </a:solidFill>
            <a:prstDash val="sysDot"/>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179" name="Rectangle 11"/>
          <p:cNvSpPr>
            <a:spLocks noChangeArrowheads="1"/>
          </p:cNvSpPr>
          <p:nvPr/>
        </p:nvSpPr>
        <p:spPr bwMode="auto">
          <a:xfrm rot="3419336">
            <a:off x="1849464" y="2848839"/>
            <a:ext cx="380475" cy="520319"/>
          </a:xfrm>
          <a:prstGeom prst="rect">
            <a:avLst/>
          </a:prstGeom>
          <a:gradFill rotWithShape="1">
            <a:gsLst>
              <a:gs pos="0">
                <a:schemeClr val="accent2"/>
              </a:gs>
              <a:gs pos="100000">
                <a:schemeClr val="accent2">
                  <a:gamma/>
                  <a:shade val="46275"/>
                  <a:invGamma/>
                </a:schemeClr>
              </a:gs>
            </a:gsLst>
            <a:lin ang="5400000" scaled="1"/>
          </a:gradFill>
          <a:ln w="9525" cmpd="sng">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cs typeface="+mn-cs"/>
            </a:endParaRPr>
          </a:p>
        </p:txBody>
      </p:sp>
      <p:sp>
        <p:nvSpPr>
          <p:cNvPr id="12300" name="Text Box 12"/>
          <p:cNvSpPr txBox="1">
            <a:spLocks noChangeArrowheads="1"/>
          </p:cNvSpPr>
          <p:nvPr/>
        </p:nvSpPr>
        <p:spPr bwMode="auto">
          <a:xfrm>
            <a:off x="1766570" y="2931795"/>
            <a:ext cx="608330"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eaLnBrk="0" hangingPunc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eaLnBrk="0" hangingPunc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a:buFont typeface="Arial" panose="020B0604020202020204" pitchFamily="34" charset="0"/>
              <a:buNone/>
            </a:pPr>
            <a:r>
              <a:rPr lang="zh-CN" altLang="zh-CN" sz="1905" b="1" dirty="0">
                <a:solidFill>
                  <a:srgbClr val="FFFFFF"/>
                </a:solidFill>
              </a:rPr>
              <a:t>第二</a:t>
            </a:r>
            <a:endParaRPr lang="zh-CN" altLang="zh-CN" sz="1905" b="1" dirty="0">
              <a:solidFill>
                <a:srgbClr val="FFFFFF"/>
              </a:solidFill>
            </a:endParaRPr>
          </a:p>
        </p:txBody>
      </p:sp>
      <p:sp>
        <p:nvSpPr>
          <p:cNvPr id="12301" name="Line 13"/>
          <p:cNvSpPr>
            <a:spLocks noChangeShapeType="1"/>
          </p:cNvSpPr>
          <p:nvPr/>
        </p:nvSpPr>
        <p:spPr bwMode="auto">
          <a:xfrm>
            <a:off x="2039700" y="4418766"/>
            <a:ext cx="4798773" cy="1260"/>
          </a:xfrm>
          <a:prstGeom prst="line">
            <a:avLst/>
          </a:prstGeom>
          <a:noFill/>
          <a:ln w="25400">
            <a:solidFill>
              <a:schemeClr val="tx2"/>
            </a:solidFill>
            <a:prstDash val="sysDot"/>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182" name="Rectangle 14"/>
          <p:cNvSpPr>
            <a:spLocks noChangeArrowheads="1"/>
          </p:cNvSpPr>
          <p:nvPr/>
        </p:nvSpPr>
        <p:spPr bwMode="auto">
          <a:xfrm rot="3419336">
            <a:off x="1810368" y="3867591"/>
            <a:ext cx="380475" cy="520319"/>
          </a:xfrm>
          <a:prstGeom prst="rect">
            <a:avLst/>
          </a:prstGeom>
          <a:gradFill rotWithShape="1">
            <a:gsLst>
              <a:gs pos="0">
                <a:schemeClr val="hlink"/>
              </a:gs>
              <a:gs pos="100000">
                <a:schemeClr val="hlink">
                  <a:gamma/>
                  <a:shade val="46275"/>
                  <a:invGamma/>
                </a:schemeClr>
              </a:gs>
            </a:gsLst>
            <a:lin ang="5400000" scaled="1"/>
          </a:gradFill>
          <a:ln w="9525" cmpd="sng">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cs typeface="+mn-cs"/>
            </a:endParaRPr>
          </a:p>
        </p:txBody>
      </p:sp>
      <p:sp>
        <p:nvSpPr>
          <p:cNvPr id="12303" name="Text Box 15"/>
          <p:cNvSpPr txBox="1">
            <a:spLocks noChangeArrowheads="1"/>
          </p:cNvSpPr>
          <p:nvPr/>
        </p:nvSpPr>
        <p:spPr bwMode="auto">
          <a:xfrm>
            <a:off x="1766570" y="3958590"/>
            <a:ext cx="608330" cy="35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eaLnBrk="0" hangingPunc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eaLnBrk="0" hangingPunc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a:buFont typeface="Arial" panose="020B0604020202020204" pitchFamily="34" charset="0"/>
              <a:buNone/>
            </a:pPr>
            <a:r>
              <a:rPr lang="zh-CN" altLang="zh-CN" sz="1905" b="1">
                <a:solidFill>
                  <a:srgbClr val="FFFFFF"/>
                </a:solidFill>
              </a:rPr>
              <a:t>第三</a:t>
            </a:r>
            <a:endParaRPr lang="zh-CN" altLang="zh-CN" sz="1905" b="1">
              <a:solidFill>
                <a:srgbClr val="FFFFFF"/>
              </a:solidFill>
            </a:endParaRPr>
          </a:p>
        </p:txBody>
      </p:sp>
      <p:sp>
        <p:nvSpPr>
          <p:cNvPr id="12304" name="Text Box 18"/>
          <p:cNvSpPr txBox="1">
            <a:spLocks noChangeArrowheads="1"/>
          </p:cNvSpPr>
          <p:nvPr/>
        </p:nvSpPr>
        <p:spPr bwMode="auto">
          <a:xfrm>
            <a:off x="1885651" y="4642237"/>
            <a:ext cx="308098"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eaLnBrk="0" hangingPunc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eaLnBrk="0" hangingPunc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a:buFont typeface="Arial" panose="020B0604020202020204" pitchFamily="34" charset="0"/>
              <a:buNone/>
            </a:pPr>
            <a:r>
              <a:rPr lang="zh-CN" altLang="zh-CN" sz="1905" b="1">
                <a:solidFill>
                  <a:srgbClr val="FFFFFF"/>
                </a:solidFill>
              </a:rPr>
              <a:t>5</a:t>
            </a:r>
            <a:endParaRPr lang="zh-CN" altLang="zh-CN" sz="1905" b="1">
              <a:solidFill>
                <a:srgbClr val="FFFFFF"/>
              </a:solidFill>
            </a:endParaRPr>
          </a:p>
        </p:txBody>
      </p:sp>
      <p:sp>
        <p:nvSpPr>
          <p:cNvPr id="12305" name="Text Box 19"/>
          <p:cNvSpPr txBox="1">
            <a:spLocks noChangeArrowheads="1"/>
          </p:cNvSpPr>
          <p:nvPr/>
        </p:nvSpPr>
        <p:spPr bwMode="auto">
          <a:xfrm>
            <a:off x="2915816" y="2012927"/>
            <a:ext cx="5256584" cy="460375"/>
          </a:xfrm>
          <a:prstGeom prst="rect">
            <a:avLst/>
          </a:prstGeom>
          <a:solidFill>
            <a:schemeClr val="accent2"/>
          </a:solidFill>
          <a:ln>
            <a:noFill/>
          </a:ln>
        </p:spPr>
        <p:txBody>
          <a:bodyPr wrap="square">
            <a:spAutoFit/>
          </a:bodyPr>
          <a:lstStyle>
            <a:lvl1pPr eaLnBrk="0" hangingPunc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eaLnBrk="0" hangingPunc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eaLnBrk="0" hangingPunc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buFont typeface="Arial" panose="020B0604020202020204" pitchFamily="34" charset="0"/>
              <a:buNone/>
            </a:pPr>
            <a:r>
              <a:rPr lang="zh-CN" altLang="en-US" sz="2400" b="1" dirty="0" smtClean="0">
                <a:solidFill>
                  <a:schemeClr val="bg1"/>
                </a:solidFill>
                <a:latin typeface="微软雅黑" panose="020B0503020204020204" pitchFamily="34" charset="-122"/>
                <a:ea typeface="微软雅黑" panose="020B0503020204020204" pitchFamily="34" charset="-122"/>
              </a:rPr>
              <a:t>我县科技创新政策的·发力点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431" name="Text Box 20"/>
          <p:cNvSpPr txBox="1">
            <a:spLocks noChangeArrowheads="1"/>
          </p:cNvSpPr>
          <p:nvPr/>
        </p:nvSpPr>
        <p:spPr bwMode="auto">
          <a:xfrm>
            <a:off x="2915816" y="2964329"/>
            <a:ext cx="5256584" cy="460375"/>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defPPr>
              <a:defRPr lang="zh-CN"/>
            </a:defPPr>
            <a:lvl1pPr eaLnBrk="0" hangingPunct="0">
              <a:defRPr sz="2400">
                <a:solidFill>
                  <a:schemeClr val="bg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CN" altLang="en-US" b="1" dirty="0" smtClean="0"/>
              <a:t>我县科技创新政策</a:t>
            </a:r>
            <a:r>
              <a:rPr lang="zh-CN" altLang="en-US" b="1" dirty="0" smtClean="0">
                <a:sym typeface="+mn-ea"/>
              </a:rPr>
              <a:t>·</a:t>
            </a:r>
            <a:r>
              <a:rPr lang="zh-CN" altLang="en-US" b="1" dirty="0" smtClean="0"/>
              <a:t>具体内容</a:t>
            </a:r>
            <a:endParaRPr lang="zh-CN" altLang="en-US" b="1" dirty="0"/>
          </a:p>
        </p:txBody>
      </p:sp>
      <p:sp>
        <p:nvSpPr>
          <p:cNvPr id="12311" name="矩形 4"/>
          <p:cNvSpPr>
            <a:spLocks noChangeArrowheads="1"/>
          </p:cNvSpPr>
          <p:nvPr/>
        </p:nvSpPr>
        <p:spPr bwMode="auto">
          <a:xfrm>
            <a:off x="2915816" y="3991123"/>
            <a:ext cx="5256584" cy="460375"/>
          </a:xfrm>
          <a:prstGeom prst="rect">
            <a:avLst/>
          </a:prstGeom>
          <a:solidFill>
            <a:srgbClr val="0070C0"/>
          </a:solidFill>
          <a:ln>
            <a:noFill/>
          </a:ln>
        </p:spPr>
        <p:txBody>
          <a:bodyPr wrap="square">
            <a:spAutoFit/>
          </a:bodyPr>
          <a:lstStyle>
            <a:lvl1pPr eaLnBrk="0" hangingPunc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eaLnBrk="0" hangingPunc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eaLnBrk="0" hangingPunc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buFont typeface="Arial" panose="020B0604020202020204" pitchFamily="34" charset="0"/>
              <a:buNone/>
            </a:pPr>
            <a:r>
              <a:rPr lang="zh-CN" altLang="en-US" sz="2400" b="1" dirty="0" smtClean="0">
                <a:solidFill>
                  <a:schemeClr val="bg1"/>
                </a:solidFill>
                <a:latin typeface="微软雅黑" panose="020B0503020204020204" pitchFamily="34" charset="-122"/>
                <a:ea typeface="微软雅黑" panose="020B0503020204020204" pitchFamily="34" charset="-122"/>
              </a:rPr>
              <a:t>申报兑现资金使用</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a:t>
            </a:r>
            <a:r>
              <a:rPr lang="zh-CN" altLang="en-US" sz="2400" b="1" dirty="0" smtClean="0">
                <a:solidFill>
                  <a:schemeClr val="bg1"/>
                </a:solidFill>
                <a:latin typeface="微软雅黑" panose="020B0503020204020204" pitchFamily="34" charset="-122"/>
                <a:ea typeface="微软雅黑" panose="020B0503020204020204" pitchFamily="34" charset="-122"/>
              </a:rPr>
              <a:t>有关问题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二、奖励研发活动</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条措施</a:t>
            </a:r>
            <a:endPar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2241550"/>
          </a:xfrm>
        </p:spPr>
        <p:txBody>
          <a:bodyPr>
            <a:noAutofit/>
          </a:bodyPr>
          <a:lstStyle/>
          <a:p>
            <a:pPr marL="0" indent="0">
              <a:lnSpc>
                <a:spcPct val="150000"/>
              </a:lnSpc>
              <a:buNone/>
            </a:pP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1.重大研发</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给予</a:t>
            </a: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配套  </a:t>
            </a:r>
            <a:r>
              <a:rPr lang="en-US" altLang="zh-CN" sz="1500"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2.省市项目入围</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有</a:t>
            </a: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奖  </a:t>
            </a:r>
            <a:r>
              <a:rPr lang="en-US" altLang="zh-CN" sz="1500"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设立</a:t>
            </a: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县级</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科研</a:t>
            </a: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项目  </a:t>
            </a:r>
            <a:r>
              <a:rPr lang="en-US" altLang="zh-CN" sz="1500"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4.研发经费</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先投后补</a:t>
            </a:r>
            <a:endPar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5.支持共享</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科研</a:t>
            </a: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资源</a:t>
            </a:r>
            <a:endPar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7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 name="页脚占位符 1"/>
          <p:cNvSpPr>
            <a:spLocks noGrp="1"/>
          </p:cNvSpPr>
          <p:nvPr>
            <p:ph type="ftr" sz="quarter" idx="11"/>
          </p:nvPr>
        </p:nvSpPr>
        <p:spPr/>
        <p:txBody>
          <a:bodyPr/>
          <a:lstStyle/>
          <a:p>
            <a:pPr>
              <a:defRPr/>
            </a:pPr>
            <a:endParaRPr lang="zh-CN" altLang="en-US"/>
          </a:p>
        </p:txBody>
      </p:sp>
      <p:sp>
        <p:nvSpPr>
          <p:cNvPr id="6" name="文本框 5"/>
          <p:cNvSpPr txBox="1"/>
          <p:nvPr/>
        </p:nvSpPr>
        <p:spPr>
          <a:xfrm>
            <a:off x="511175" y="4014470"/>
            <a:ext cx="8237220" cy="2002155"/>
          </a:xfrm>
          <a:prstGeom prst="rect">
            <a:avLst/>
          </a:prstGeom>
          <a:noFill/>
        </p:spPr>
        <p:txBody>
          <a:bodyPr wrap="square" rtlCol="0">
            <a:noAutofit/>
          </a:bodyPr>
          <a:lstStyle/>
          <a:p>
            <a:endParaRPr lang="zh-CN" altLang="en-US"/>
          </a:p>
        </p:txBody>
      </p:sp>
      <p:pic>
        <p:nvPicPr>
          <p:cNvPr id="7" name="图片 6" descr="9.寿蜀园区正门"/>
          <p:cNvPicPr>
            <a:picLocks noChangeAspect="1"/>
          </p:cNvPicPr>
          <p:nvPr>
            <p:custDataLst>
              <p:tags r:id="rId1"/>
            </p:custDataLst>
          </p:nvPr>
        </p:nvPicPr>
        <p:blipFill>
          <a:blip r:embed="rId2" cstate="print"/>
          <a:stretch>
            <a:fillRect/>
          </a:stretch>
        </p:blipFill>
        <p:spPr>
          <a:xfrm>
            <a:off x="0" y="4104005"/>
            <a:ext cx="9144000" cy="1896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1.重大研发给予配套</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第32条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对获批省科技重大专项项目和重点研发计划等项目，按照省市要求给予配套支持（省科技重大专项项目投入研发中，承担单位投入不低于60%，县投入不超过10%）。</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对列入安徽省科技重大专项“揭榜挂帅”类项目，按照省市要求给予支持。</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23" name="圆角矩形 22"/>
          <p:cNvSpPr/>
          <p:nvPr/>
        </p:nvSpPr>
        <p:spPr>
          <a:xfrm flipV="1">
            <a:off x="755015" y="4004945"/>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custDataLst>
              <p:tags r:id="rId1"/>
            </p:custDataLst>
          </p:nvPr>
        </p:nvSpPr>
        <p:spPr>
          <a:xfrm flipV="1">
            <a:off x="755015" y="447167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11505" y="3933190"/>
            <a:ext cx="8145145" cy="1525270"/>
          </a:xfrm>
          <a:prstGeom prst="rect">
            <a:avLst/>
          </a:prstGeom>
          <a:noFill/>
          <a:ln w="19050">
            <a:solidFill>
              <a:schemeClr val="accent6">
                <a:lumMod val="75000"/>
              </a:schemeClr>
            </a:solidFill>
            <a:prstDash val="sysDash"/>
          </a:ln>
        </p:spPr>
        <p:txBody>
          <a:bodyPr wrap="square" rtlCol="0">
            <a:noAutofit/>
          </a:bodyPr>
          <a:lstStyle/>
          <a:p>
            <a:r>
              <a:rPr lang="en-US" altLang="zh-CN"/>
              <a:t>        </a:t>
            </a:r>
            <a:r>
              <a:rPr lang="zh-CN" altLang="en-US" sz="1600"/>
              <a:t>兑现配套资金，需要提供省科技厅下达项目文件以及资金到账文件</a:t>
            </a:r>
            <a:r>
              <a:rPr lang="zh-CN" sz="1600"/>
              <a:t>。</a:t>
            </a:r>
            <a:r>
              <a:rPr lang="en-US" altLang="zh-CN" sz="1600"/>
              <a:t>     </a:t>
            </a:r>
            <a:endParaRPr lang="en-US" altLang="zh-CN" sz="1600"/>
          </a:p>
          <a:p>
            <a:r>
              <a:rPr lang="en-US" altLang="zh-CN" sz="1600"/>
              <a:t>         </a:t>
            </a:r>
            <a:endParaRPr lang="en-US" altLang="zh-CN" sz="1600"/>
          </a:p>
          <a:p>
            <a:r>
              <a:rPr lang="en-US" altLang="zh-CN" sz="1600"/>
              <a:t>         </a:t>
            </a:r>
            <a:r>
              <a:rPr lang="zh-CN" altLang="en-US" sz="1600"/>
              <a:t>揭榜挂帅，就是</a:t>
            </a:r>
            <a:r>
              <a:rPr lang="en-US" altLang="zh-CN" sz="1600"/>
              <a:t>“</a:t>
            </a:r>
            <a:r>
              <a:rPr lang="zh-CN" altLang="en-US" sz="1600"/>
              <a:t>科技悬赏制</a:t>
            </a:r>
            <a:r>
              <a:rPr lang="en-US" altLang="zh-CN" sz="1600"/>
              <a:t>” </a:t>
            </a:r>
            <a:r>
              <a:rPr lang="zh-CN" altLang="en-US" sz="1600"/>
              <a:t>，即针对制约</a:t>
            </a:r>
            <a:r>
              <a:rPr lang="zh-CN" sz="1600"/>
              <a:t>产业发展的重大关键技术难题</a:t>
            </a:r>
            <a:r>
              <a:rPr lang="zh-CN" altLang="en-US" sz="1600"/>
              <a:t>，由政府</a:t>
            </a:r>
            <a:r>
              <a:rPr lang="en-US" altLang="zh-CN" sz="1600"/>
              <a:t>    </a:t>
            </a:r>
            <a:endParaRPr lang="en-US" altLang="zh-CN" sz="1600"/>
          </a:p>
          <a:p>
            <a:r>
              <a:rPr lang="en-US" altLang="zh-CN" sz="1600"/>
              <a:t>         </a:t>
            </a:r>
            <a:r>
              <a:rPr lang="zh-CN" altLang="en-US" sz="1600"/>
              <a:t>征集难题，</a:t>
            </a:r>
            <a:r>
              <a:rPr lang="zh-CN" altLang="en-US" sz="1600">
                <a:sym typeface="+mn-ea"/>
              </a:rPr>
              <a:t>企业反映难题，专家参与议榜、政府确定榜单</a:t>
            </a:r>
            <a:r>
              <a:rPr lang="zh-CN" altLang="en-US" sz="1600"/>
              <a:t>，发布榜单，有实力解决</a:t>
            </a:r>
            <a:endParaRPr lang="zh-CN" altLang="en-US" sz="1600"/>
          </a:p>
          <a:p>
            <a:r>
              <a:rPr lang="en-US" altLang="zh-CN" sz="1600"/>
              <a:t>         </a:t>
            </a:r>
            <a:r>
              <a:rPr lang="zh-CN" altLang="en-US" sz="1600"/>
              <a:t>问题的企业或科研机构揭榜，签订协议，拨付启动资金，挂帅攻关，验收兑现这一</a:t>
            </a:r>
            <a:endParaRPr lang="zh-CN" altLang="en-US" sz="1600"/>
          </a:p>
          <a:p>
            <a:r>
              <a:rPr lang="en-US" altLang="zh-CN" sz="1600"/>
              <a:t>         </a:t>
            </a:r>
            <a:r>
              <a:rPr lang="zh-CN" altLang="en-US" sz="1600"/>
              <a:t>科技攻关全过程。</a:t>
            </a:r>
            <a:endParaRPr lang="en-US" altLang="zh-CN" sz="1600"/>
          </a:p>
          <a:p>
            <a:r>
              <a:rPr lang="en-US" altLang="zh-CN" sz="1600"/>
              <a:t>         </a:t>
            </a:r>
            <a:endParaRPr lang="zh-CN" altLang="en-US" sz="16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2.省市项目入围</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有</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奖</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第32条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对申报省级以上科技项目并通过市级审核推荐的，给予2万元的一次性补助；</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对申报市级科技项目且进入市级评审的，给予1万元的一次性补助。</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descr="7b0a20202020227461726765744964223a202270726f636573734f6e6c696e6542756c6c6574220a7d0a"/>
          <p:cNvSpPr/>
          <p:nvPr/>
        </p:nvSpPr>
        <p:spPr>
          <a:xfrm>
            <a:off x="673100" y="4396105"/>
            <a:ext cx="7452360" cy="1516380"/>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申报省级以上科技项目</a:t>
            </a:r>
            <a:r>
              <a:rPr 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并通过市级审核的，这里是指申报但未成功的，以</a:t>
            </a:r>
            <a:endParaRPr 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市级审核推荐文件（文书）和市以上评审文件（文书）为准。</a:t>
            </a: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申报市级科技项目且进入市级评审的，也是指申报但未成功的，以市级评</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审文件（文书）为准。</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3" name="圆角矩形 22"/>
          <p:cNvSpPr/>
          <p:nvPr/>
        </p:nvSpPr>
        <p:spPr>
          <a:xfrm flipV="1">
            <a:off x="827405" y="4436745"/>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custDataLst>
              <p:tags r:id="rId1"/>
            </p:custDataLst>
          </p:nvPr>
        </p:nvSpPr>
        <p:spPr>
          <a:xfrm flipV="1">
            <a:off x="827405" y="5229225"/>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设立县级攻关项目</a:t>
            </a:r>
            <a:endPar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我县之前未设立县级科技计划项目，从今年开始，县政府设立科技创新发展基金，前段时间已抓紧研究资金的几项具体用途，其中就包括设立县级科技计划项目，一方面，可以有效应对省重大项目资金日益集中整合使用，从而造成县区争取难度加大的问题；另一方面，可以对制约我县主导产业发展的</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卡脖子</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难题，及时组织攻关。</a:t>
            </a:r>
            <a:r>
              <a:rPr 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县级计划项目将</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另外出台管理办法</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（此处不作赘述）</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4.研发经费先投后补</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3470910"/>
          </a:xfrm>
        </p:spPr>
        <p:txBody>
          <a:bodyPr>
            <a:normAutofit lnSpcReduction="10000"/>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第31条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年销售收入达500万元及以上企业、科技企业孵化器在孵企业、新型研发机构等购置用于研发的关键仪器设备（原值10万元及以上），按不超过其年度实际支出额7.5%予以补助，单台仪器设备补助最高可达50万元，单个企业补助最高可达100万元，补助资金用于研发。</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纳入国家研发经费统计范围的单位，研发投入首次超过100万元、500万元、1000万元、5000万元的，分别给予2.5万元、5万元、10万元、15万元一次性奖励。年度研发经费达到100万元及以上且年增长率高于10%、20%、30%、40%的，分别给予1.5万元、2.5万元、4万元、5万元的一次性奖励。</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descr="7b0a20202020227461726765744964223a202270726f636573734f6e6c696e6542756c6c6574220a7d0a"/>
          <p:cNvSpPr/>
          <p:nvPr/>
        </p:nvSpPr>
        <p:spPr>
          <a:xfrm>
            <a:off x="322580" y="4776470"/>
            <a:ext cx="8423275" cy="1685925"/>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ts val="25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是否属于</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研发仪器</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设备</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须由省级进行认定，</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县级无法单独组织认定。</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目前省级文件该奖</a:t>
            </a:r>
            <a:endPar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ts val="25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励条款</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虽然</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未变，但</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自</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2020年</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开始，省</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按照研发投入总额全省百强、研发投入达到500</a:t>
            </a:r>
            <a:endPar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ts val="25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万元以上且增幅位居全省百强</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的标准实施</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奖励</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目前</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省</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未对研发仪器奖励作出</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新的安排</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ts val="25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我县暂保留该条政策，</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2023</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年暂不组织申报。</a:t>
            </a: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ts val="25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研发投入以国家统计平台核定数据为准，即</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107-1</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107-2</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表。</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3" name="圆角矩形 22"/>
          <p:cNvSpPr/>
          <p:nvPr/>
        </p:nvSpPr>
        <p:spPr>
          <a:xfrm flipV="1">
            <a:off x="395605" y="6123305"/>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custDataLst>
              <p:tags r:id="rId1"/>
            </p:custDataLst>
          </p:nvPr>
        </p:nvSpPr>
        <p:spPr>
          <a:xfrm flipV="1">
            <a:off x="395605" y="486918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5.支持共享科研资源</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37465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第39条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推进大型科学仪器设备资源共享共用。对租用纳入省仪器设备共享服务平台网向社会开放服务的大型科学仪器设备及设施（单台价格在30万元及以上，成套价格在100万元及以上）的单位，按租用仪器设备年度支出的10%给予补助，最高100万元。</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p:cNvSpPr/>
          <p:nvPr/>
        </p:nvSpPr>
        <p:spPr>
          <a:xfrm>
            <a:off x="539115" y="4076700"/>
            <a:ext cx="8065135" cy="1008380"/>
          </a:xfrm>
          <a:prstGeom prst="rect">
            <a:avLst/>
          </a:prstGeom>
          <a:gradFill>
            <a:gsLst>
              <a:gs pos="50000">
                <a:srgbClr val="F8E786"/>
              </a:gs>
              <a:gs pos="0">
                <a:srgbClr val="FAEFAE"/>
              </a:gs>
              <a:gs pos="100000">
                <a:srgbClr val="F5DE5D"/>
              </a:gs>
            </a:gsLst>
            <a:lin ang="0" scaled="0"/>
          </a:gra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eaLnBrk="1" latinLnBrk="0" hangingPunct="1"/>
            <a:r>
              <a:rPr lang="en-US" altLang="zh-CN">
                <a:solidFill>
                  <a:schemeClr val="tx1"/>
                </a:solidFill>
              </a:rPr>
              <a:t>         </a:t>
            </a:r>
            <a:r>
              <a:rPr lang="zh-CN" altLang="en-US">
                <a:solidFill>
                  <a:schemeClr val="tx1"/>
                </a:solidFill>
              </a:rPr>
              <a:t>安徽省大型科学仪器设备共享服务平台：可以百度了解。</a:t>
            </a:r>
            <a:endParaRPr lang="zh-CN" altLang="en-US">
              <a:solidFill>
                <a:schemeClr val="tx1"/>
              </a:solidFill>
            </a:endParaRPr>
          </a:p>
        </p:txBody>
      </p:sp>
      <p:sp>
        <p:nvSpPr>
          <p:cNvPr id="6" name="圆角矩形 5"/>
          <p:cNvSpPr/>
          <p:nvPr>
            <p:custDataLst>
              <p:tags r:id="rId1"/>
            </p:custDataLst>
          </p:nvPr>
        </p:nvSpPr>
        <p:spPr>
          <a:xfrm flipV="1">
            <a:off x="679450" y="4436745"/>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三、奖励科技成果</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条措施</a:t>
            </a:r>
            <a:endPar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2314575"/>
          </a:xfrm>
        </p:spPr>
        <p:txBody>
          <a:bodyPr>
            <a:normAutofit/>
          </a:bodyPr>
          <a:lstStyle/>
          <a:p>
            <a:pPr marL="0" indent="0" fontAlgn="auto">
              <a:lnSpc>
                <a:spcPct val="150000"/>
              </a:lnSpc>
              <a:spcBef>
                <a:spcPts val="0"/>
              </a:spcBef>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1.奖励获奖成果 </a:t>
            </a: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ct val="150000"/>
              </a:lnSpc>
              <a:spcBef>
                <a:spcPts val="0"/>
              </a:spcBef>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2.奖励成果登记</a:t>
            </a:r>
            <a:endPar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ct val="150000"/>
              </a:lnSpc>
              <a:spcBef>
                <a:spcPts val="0"/>
              </a:spcBef>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3.奖励品种选育   </a:t>
            </a:r>
            <a:r>
              <a:rPr lang="en-US" altLang="zh-CN" sz="1600"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ct val="150000"/>
              </a:lnSpc>
              <a:spcBef>
                <a:spcPts val="0"/>
              </a:spcBef>
              <a:buNone/>
            </a:pPr>
            <a:r>
              <a:rPr lang="en-US" altLang="zh-CN" sz="2665">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665"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2665"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2660"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 name="页脚占位符 1"/>
          <p:cNvSpPr>
            <a:spLocks noGrp="1"/>
          </p:cNvSpPr>
          <p:nvPr>
            <p:ph type="ftr" sz="quarter" idx="11"/>
          </p:nvPr>
        </p:nvSpPr>
        <p:spPr/>
        <p:txBody>
          <a:bodyPr/>
          <a:lstStyle/>
          <a:p>
            <a:pPr>
              <a:defRPr/>
            </a:pPr>
            <a:endParaRPr lang="zh-CN" altLang="en-US"/>
          </a:p>
        </p:txBody>
      </p:sp>
      <p:sp>
        <p:nvSpPr>
          <p:cNvPr id="6" name="上箭头 5"/>
          <p:cNvSpPr/>
          <p:nvPr>
            <p:custDataLst>
              <p:tags r:id="rId1"/>
            </p:custDataLst>
          </p:nvPr>
        </p:nvSpPr>
        <p:spPr>
          <a:xfrm>
            <a:off x="2123440" y="1628775"/>
            <a:ext cx="144145" cy="215900"/>
          </a:xfrm>
          <a:prstGeom prst="up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FFFF00"/>
              </a:highlight>
            </a:endParaRPr>
          </a:p>
        </p:txBody>
      </p:sp>
      <p:sp>
        <p:nvSpPr>
          <p:cNvPr id="7" name="文本框 6"/>
          <p:cNvSpPr txBox="1"/>
          <p:nvPr/>
        </p:nvSpPr>
        <p:spPr>
          <a:xfrm>
            <a:off x="457835" y="4345940"/>
            <a:ext cx="8290560" cy="1343660"/>
          </a:xfrm>
          <a:prstGeom prst="rect">
            <a:avLst/>
          </a:prstGeom>
          <a:noFill/>
        </p:spPr>
        <p:txBody>
          <a:bodyPr wrap="square" rtlCol="0">
            <a:noAutofit/>
          </a:bodyPr>
          <a:lstStyle/>
          <a:p>
            <a:endParaRPr lang="zh-CN" altLang="en-US"/>
          </a:p>
        </p:txBody>
      </p:sp>
      <p:pic>
        <p:nvPicPr>
          <p:cNvPr id="8" name="图片 7" descr="12.春申俯瞰"/>
          <p:cNvPicPr>
            <a:picLocks noChangeAspect="1"/>
          </p:cNvPicPr>
          <p:nvPr/>
        </p:nvPicPr>
        <p:blipFill>
          <a:blip r:embed="rId2"/>
          <a:stretch>
            <a:fillRect/>
          </a:stretch>
        </p:blipFill>
        <p:spPr>
          <a:xfrm>
            <a:off x="532765" y="4345940"/>
            <a:ext cx="8166100" cy="18116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1.奖励获奖成果</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第32条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对获得国家自然科学、技术发明、科学技术进步一、二等奖项目的第一完成单位，分别给予一等奖50万元、二等奖30万元一次性奖励；</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对获得省自然科学、科学技术进步一、二等奖项目的第一完成单位，分别给予一等奖20万元、二等奖10万元一次性奖励。</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对获得国家和省科技进步特等奖的项目，采取“一事一议”方式给予奖励。</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2.奖励科技成果登记</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第34条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对当年科技成果登记有效数达到10件及以上且年增长率超过20%的，给予1.5万元奖励。</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descr="7b0a20202020227461726765744964223a202270726f636573734f6e6c696e6542756c6c6574220a7d0a"/>
          <p:cNvSpPr/>
          <p:nvPr/>
        </p:nvSpPr>
        <p:spPr>
          <a:xfrm>
            <a:off x="450850" y="5156835"/>
            <a:ext cx="8235950" cy="965200"/>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endPar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申报兑现需要提供当年在安徽省科技成果登记系统登记成果证书，列出明细表；</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上一年度成果登记情况。</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6" name="圆角矩形 5"/>
          <p:cNvSpPr/>
          <p:nvPr>
            <p:custDataLst>
              <p:tags r:id="rId1"/>
            </p:custDataLst>
          </p:nvPr>
        </p:nvSpPr>
        <p:spPr>
          <a:xfrm flipV="1">
            <a:off x="539115" y="530098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3.奖励品种选育</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第37条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加强农业科技创新和科技服务体系建设。对企业转化科技成果获得国家审定的动植物新品种和非主要农作物新品种，分别给予10万元、5万元的一次性奖励；</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获得省审定的动植物新品种和非主要农作物新品种，分别给予 5万元、2.5万元的一次性奖励。</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descr="7b0a20202020227461726765744964223a202270726f636573734f6e6c696e6542756c6c6574220a7d0a"/>
          <p:cNvSpPr/>
          <p:nvPr/>
        </p:nvSpPr>
        <p:spPr>
          <a:xfrm>
            <a:off x="395605" y="5156835"/>
            <a:ext cx="8235950" cy="911225"/>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endPar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申报兑现主要依据国家或安徽省新品种认定证书或非主要农作品种鉴定登记证书。</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3" name="圆角矩形 22"/>
          <p:cNvSpPr/>
          <p:nvPr/>
        </p:nvSpPr>
        <p:spPr>
          <a:xfrm flipV="1">
            <a:off x="539115" y="530098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zh-CN" altLang="en-US"/>
          </a:p>
        </p:txBody>
      </p:sp>
      <p:pic>
        <p:nvPicPr>
          <p:cNvPr id="7" name="图片 6" descr="8.国投水晶照"/>
          <p:cNvPicPr>
            <a:picLocks noChangeAspect="1"/>
          </p:cNvPicPr>
          <p:nvPr>
            <p:custDataLst>
              <p:tags r:id="rId1"/>
            </p:custDataLst>
          </p:nvPr>
        </p:nvPicPr>
        <p:blipFill>
          <a:blip r:embed="rId2" cstate="print"/>
          <a:stretch>
            <a:fillRect/>
          </a:stretch>
        </p:blipFill>
        <p:spPr>
          <a:xfrm>
            <a:off x="-8890" y="1419860"/>
            <a:ext cx="9152890" cy="3999865"/>
          </a:xfrm>
          <a:prstGeom prst="rect">
            <a:avLst/>
          </a:prstGeom>
        </p:spPr>
      </p:pic>
      <p:sp>
        <p:nvSpPr>
          <p:cNvPr id="9" name="文本框 8"/>
          <p:cNvSpPr txBox="1"/>
          <p:nvPr/>
        </p:nvSpPr>
        <p:spPr>
          <a:xfrm>
            <a:off x="-8890" y="537845"/>
            <a:ext cx="8129270" cy="613410"/>
          </a:xfrm>
          <a:prstGeom prst="rect">
            <a:avLst/>
          </a:prstGeom>
          <a:noFill/>
        </p:spPr>
        <p:txBody>
          <a:bodyPr wrap="square" rtlCol="0">
            <a:noAutofit/>
          </a:bodyPr>
          <a:lstStyle/>
          <a:p>
            <a:r>
              <a:rPr lang="en-US" altLang="zh-CN" sz="3600">
                <a:latin typeface="微软雅黑" panose="020B0503020204020204" pitchFamily="34" charset="-122"/>
                <a:ea typeface="微软雅黑" panose="020B0503020204020204" pitchFamily="34" charset="-122"/>
              </a:rPr>
              <a:t>  </a:t>
            </a:r>
            <a:r>
              <a:rPr lang="zh-CN" altLang="en-US" sz="3600">
                <a:latin typeface="微软雅黑" panose="020B0503020204020204" pitchFamily="34" charset="-122"/>
                <a:ea typeface="微软雅黑" panose="020B0503020204020204" pitchFamily="34" charset="-122"/>
              </a:rPr>
              <a:t>第一、我县科技创新政策的发力点</a:t>
            </a:r>
            <a:endParaRPr lang="zh-CN" altLang="en-US" sz="3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四、奖励科成果应用</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条措施</a:t>
            </a:r>
            <a:endPar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1.奖励县内企业购买高校院所先进技术成果并在我县转化、产业化。</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2.奖励技术合同登记。</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3.奖励参与创新创业大赛。</a:t>
            </a:r>
            <a:r>
              <a:rPr lang="en-US" altLang="zh-CN" sz="1600"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6" name="文本框 5"/>
          <p:cNvSpPr txBox="1"/>
          <p:nvPr/>
        </p:nvSpPr>
        <p:spPr>
          <a:xfrm>
            <a:off x="457200" y="3841115"/>
            <a:ext cx="8228965" cy="2110740"/>
          </a:xfrm>
          <a:prstGeom prst="rect">
            <a:avLst/>
          </a:prstGeom>
          <a:noFill/>
        </p:spPr>
        <p:txBody>
          <a:bodyPr wrap="square" rtlCol="0">
            <a:noAutofit/>
          </a:bodyPr>
          <a:lstStyle/>
          <a:p>
            <a:endParaRPr lang="zh-CN" altLang="en-US"/>
          </a:p>
        </p:txBody>
      </p:sp>
      <p:pic>
        <p:nvPicPr>
          <p:cNvPr id="7" name="图片 6" descr="11.南门仰视"/>
          <p:cNvPicPr>
            <a:picLocks noChangeAspect="1"/>
          </p:cNvPicPr>
          <p:nvPr>
            <p:custDataLst>
              <p:tags r:id="rId1"/>
            </p:custDataLst>
          </p:nvPr>
        </p:nvPicPr>
        <p:blipFill>
          <a:blip r:embed="rId2" cstate="print"/>
          <a:stretch>
            <a:fillRect/>
          </a:stretch>
        </p:blipFill>
        <p:spPr>
          <a:xfrm>
            <a:off x="457200" y="3896995"/>
            <a:ext cx="8244840" cy="2470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fontScale="90000"/>
          </a:bodyPr>
          <a:lstStyle/>
          <a:p>
            <a:pPr marL="0" indent="0" algn="l" fontAlgn="auto">
              <a:lnSpc>
                <a:spcPct val="150000"/>
              </a:lnSpc>
            </a:pPr>
            <a:r>
              <a:rPr lang="en-US" altLang="zh-CN" sz="266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1.奖励县内企业购买高校院所先进技术成果</a:t>
            </a:r>
            <a:br>
              <a:rPr lang="en-US" altLang="zh-CN" sz="266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lang="en-US" altLang="zh-CN" sz="266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并在我县转化、产业化</a:t>
            </a:r>
            <a:endParaRPr lang="en-US" altLang="zh-CN" sz="266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第34条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对县内企业购买高校院所先进技术成果并在我县转化、产业化，同时完成在全国技术合同网上登记的，按其技术合同成交并实际支付额（依据转账凭证、票据等），给予5%的补助，单个企业最高可达50万元。</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p:cNvSpPr/>
          <p:nvPr/>
        </p:nvSpPr>
        <p:spPr>
          <a:xfrm>
            <a:off x="539115" y="3891915"/>
            <a:ext cx="8065135" cy="1112520"/>
          </a:xfrm>
          <a:prstGeom prst="rect">
            <a:avLst/>
          </a:prstGeom>
          <a:gradFill>
            <a:gsLst>
              <a:gs pos="50000">
                <a:srgbClr val="F8E786"/>
              </a:gs>
              <a:gs pos="0">
                <a:srgbClr val="FAEFAE"/>
              </a:gs>
              <a:gs pos="100000">
                <a:srgbClr val="F5DE5D"/>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eaLnBrk="1" latinLnBrk="0" hangingPunct="1"/>
            <a:r>
              <a:rPr lang="en-US" altLang="zh-CN" sz="1600">
                <a:solidFill>
                  <a:srgbClr val="C00000"/>
                </a:solidFill>
                <a:latin typeface="微软雅黑" panose="020B0503020204020204" pitchFamily="34" charset="-122"/>
                <a:ea typeface="微软雅黑" panose="020B0503020204020204" pitchFamily="34" charset="-122"/>
              </a:rPr>
              <a:t>        </a:t>
            </a:r>
            <a:r>
              <a:rPr lang="zh-CN" altLang="en-US" sz="1600">
                <a:solidFill>
                  <a:srgbClr val="C00000"/>
                </a:solidFill>
                <a:latin typeface="微软雅黑" panose="020B0503020204020204" pitchFamily="34" charset="-122"/>
                <a:ea typeface="微软雅黑" panose="020B0503020204020204" pitchFamily="34" charset="-122"/>
              </a:rPr>
              <a:t>相应年份已认定登记的技术合同明细表，登记机构所出具的技术合同登记证明及技</a:t>
            </a:r>
            <a:r>
              <a:rPr lang="en-US" altLang="zh-CN" sz="1600">
                <a:solidFill>
                  <a:srgbClr val="C00000"/>
                </a:solidFill>
                <a:latin typeface="微软雅黑" panose="020B0503020204020204" pitchFamily="34" charset="-122"/>
                <a:ea typeface="微软雅黑" panose="020B0503020204020204" pitchFamily="34" charset="-122"/>
              </a:rPr>
              <a:t>     </a:t>
            </a:r>
            <a:endParaRPr lang="en-US" altLang="zh-CN" sz="1600">
              <a:solidFill>
                <a:srgbClr val="C00000"/>
              </a:solidFill>
              <a:latin typeface="微软雅黑" panose="020B0503020204020204" pitchFamily="34" charset="-122"/>
              <a:ea typeface="微软雅黑" panose="020B0503020204020204" pitchFamily="34" charset="-122"/>
            </a:endParaRPr>
          </a:p>
          <a:p>
            <a:pPr marL="0" indent="0" algn="l" eaLnBrk="1" latinLnBrk="0" hangingPunct="1"/>
            <a:r>
              <a:rPr lang="en-US" altLang="zh-CN" sz="1600">
                <a:solidFill>
                  <a:srgbClr val="C00000"/>
                </a:solidFill>
                <a:latin typeface="微软雅黑" panose="020B0503020204020204" pitchFamily="34" charset="-122"/>
                <a:ea typeface="微软雅黑" panose="020B0503020204020204" pitchFamily="34" charset="-122"/>
              </a:rPr>
              <a:t>        </a:t>
            </a:r>
            <a:r>
              <a:rPr lang="zh-CN" altLang="en-US" sz="1600">
                <a:solidFill>
                  <a:srgbClr val="C00000"/>
                </a:solidFill>
                <a:latin typeface="微软雅黑" panose="020B0503020204020204" pitchFamily="34" charset="-122"/>
                <a:ea typeface="微软雅黑" panose="020B0503020204020204" pitchFamily="34" charset="-122"/>
              </a:rPr>
              <a:t>术合同复印件；成果先进性证明，应用于生产相关证明材料；转账凭证、票据等。</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6" name="圆角矩形 5"/>
          <p:cNvSpPr/>
          <p:nvPr>
            <p:custDataLst>
              <p:tags r:id="rId1"/>
            </p:custDataLst>
          </p:nvPr>
        </p:nvSpPr>
        <p:spPr>
          <a:xfrm flipV="1">
            <a:off x="683260" y="414909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2.奖励技术合同登记</a:t>
            </a:r>
            <a:endPar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第34条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鼓励企业吸纳先进技术并在省技术合同交易平台完成合同登记，交易额达到100-500万元、500-1000万元、1000-5000万元及5000万元以上的（依据转账凭证、票据等），分别给予2.5万元、5万元、7.5万元、10万元的一次性奖励。</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6" name="矩形 5" descr="7b0a20202020227461726765744964223a202270726f636573734f6e6c696e6542756c6c6574220a7d0a"/>
          <p:cNvSpPr/>
          <p:nvPr>
            <p:custDataLst>
              <p:tags r:id="rId1"/>
            </p:custDataLst>
          </p:nvPr>
        </p:nvSpPr>
        <p:spPr>
          <a:xfrm>
            <a:off x="450850" y="4424680"/>
            <a:ext cx="8235950" cy="1546225"/>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相应年份已认定登记的技术合同明细表，登记机构所出具的技术合同登记证明及技</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术合同复印件，转账凭证、票据等。</a:t>
            </a:r>
            <a:endPar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注意：奖励对象是企业吸纳技术合同，国企、民企都可以。行政事业单位吸纳技术</a:t>
            </a: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r>
              <a:rPr lang="en-US" altLang="zh-CN"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合同虽然也属于技术成果转化应用范畴，但不是该条政策的奖励对象。</a:t>
            </a: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eaLnBrk="1" latinLnBrk="0" hangingPunct="1">
              <a:lnSpc>
                <a:spcPct val="150000"/>
              </a:lnSpc>
              <a:buNone/>
            </a:pP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7" name="圆角矩形 6"/>
          <p:cNvSpPr/>
          <p:nvPr>
            <p:custDataLst>
              <p:tags r:id="rId2"/>
            </p:custDataLst>
          </p:nvPr>
        </p:nvSpPr>
        <p:spPr>
          <a:xfrm flipV="1">
            <a:off x="611505" y="4509135"/>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custDataLst>
              <p:tags r:id="rId3"/>
            </p:custDataLst>
          </p:nvPr>
        </p:nvSpPr>
        <p:spPr>
          <a:xfrm flipV="1">
            <a:off x="611505" y="530098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143000"/>
          </a:xfrm>
        </p:spPr>
        <p:txBody>
          <a:bodyPr>
            <a:normAutofit/>
          </a:bodyPr>
          <a:lstStyle/>
          <a:p>
            <a:pPr marL="0" indent="0" algn="l" fontAlgn="auto">
              <a:lnSpc>
                <a:spcPct val="150000"/>
              </a:lnSpc>
            </a:pP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3.奖励参与创新创业大赛</a:t>
            </a:r>
            <a:endPar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第33条</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中</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鼓励企业或团队参与各级各类科技创新创业大赛和应用场景比赛等科技创新活动。对参加国家、省、市科技创新创业大赛和应用场景比赛等项目，分别给予3万元、2万元、1万元补助；</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对获得国家、省、市各级各类科技创新创业大赛和应用场景比赛等科技创新活动的奖励项目，县给予1:1配套奖励。</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5" name="矩形 4" descr="7b0a20202020227461726765744964223a202270726f636573734f6e6c696e6542756c6c6574220a7d0a"/>
          <p:cNvSpPr/>
          <p:nvPr/>
        </p:nvSpPr>
        <p:spPr>
          <a:xfrm>
            <a:off x="395605" y="4725035"/>
            <a:ext cx="8082280" cy="875665"/>
          </a:xfrm>
          <a:prstGeom prst="rect">
            <a:avLst/>
          </a:prstGeom>
          <a:gradFill>
            <a:gsLst>
              <a:gs pos="50000">
                <a:srgbClr val="F8E786"/>
              </a:gs>
              <a:gs pos="0">
                <a:srgbClr val="FAEFAE"/>
              </a:gs>
              <a:gs pos="100000">
                <a:srgbClr val="F5DE5D"/>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latinLnBrk="0" hangingPunct="1">
              <a:lnSpc>
                <a:spcPct val="150000"/>
              </a:lnSpc>
              <a:buNone/>
            </a:pP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1600">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参赛即奖励，申报兑现主要依据参赛有关文件及赛程表。</a:t>
            </a:r>
            <a:endParaRPr lang="zh-CN" altLang="en-US" sz="1600">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3" name="圆角矩形 22"/>
          <p:cNvSpPr/>
          <p:nvPr/>
        </p:nvSpPr>
        <p:spPr>
          <a:xfrm flipV="1">
            <a:off x="683260" y="508508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9"/>
          <p:cNvCxnSpPr>
            <a:cxnSpLocks noChangeShapeType="1"/>
          </p:cNvCxnSpPr>
          <p:nvPr/>
        </p:nvCxnSpPr>
        <p:spPr bwMode="auto">
          <a:xfrm>
            <a:off x="675281" y="1747099"/>
            <a:ext cx="7784621" cy="0"/>
          </a:xfrm>
          <a:prstGeom prst="line">
            <a:avLst/>
          </a:prstGeom>
        </p:spPr>
        <p:style>
          <a:lnRef idx="1">
            <a:schemeClr val="accent1"/>
          </a:lnRef>
          <a:fillRef idx="0">
            <a:schemeClr val="accent1"/>
          </a:fillRef>
          <a:effectRef idx="0">
            <a:schemeClr val="accent1"/>
          </a:effectRef>
          <a:fontRef idx="minor">
            <a:schemeClr val="tx1"/>
          </a:fontRef>
        </p:style>
      </p:cxnSp>
      <p:sp>
        <p:nvSpPr>
          <p:cNvPr id="7172" name="五边形 10"/>
          <p:cNvSpPr>
            <a:spLocks noChangeArrowheads="1"/>
          </p:cNvSpPr>
          <p:nvPr/>
        </p:nvSpPr>
        <p:spPr bwMode="auto">
          <a:xfrm rot="5400000">
            <a:off x="937330" y="286338"/>
            <a:ext cx="466146" cy="990243"/>
          </a:xfrm>
          <a:prstGeom prst="homePlate">
            <a:avLst>
              <a:gd name="adj" fmla="val 44792"/>
            </a:avLst>
          </a:prstGeom>
          <a:solidFill>
            <a:srgbClr val="E93929">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350" tIns="46675" rIns="93350" bIns="46675" anchor="ctr"/>
          <a:lstStyle>
            <a:lvl1pPr defTabSz="4572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defTabSz="4572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defTabSz="4572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defTabSz="4572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defTabSz="4572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endParaRPr lang="zh-CN" altLang="zh-CN" sz="1825">
              <a:solidFill>
                <a:srgbClr val="FFFFFF"/>
              </a:solidFill>
              <a:latin typeface="微软雅黑" panose="020B0503020204020204" pitchFamily="34" charset="-122"/>
              <a:ea typeface="微软雅黑" panose="020B0503020204020204" pitchFamily="34" charset="-122"/>
            </a:endParaRPr>
          </a:p>
        </p:txBody>
      </p:sp>
      <p:sp>
        <p:nvSpPr>
          <p:cNvPr id="7173" name="矩形 2"/>
          <p:cNvSpPr>
            <a:spLocks noChangeArrowheads="1"/>
          </p:cNvSpPr>
          <p:nvPr/>
        </p:nvSpPr>
        <p:spPr bwMode="auto">
          <a:xfrm>
            <a:off x="678815" y="1040765"/>
            <a:ext cx="6600825" cy="65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eaLnBrk="1" hangingPunct="1">
              <a:buFont typeface="Arial" panose="020B0604020202020204" pitchFamily="34" charset="0"/>
              <a:buNone/>
            </a:pPr>
            <a:r>
              <a:rPr lang="zh-CN" altLang="en-US" sz="2800" b="1" dirty="0" smtClean="0">
                <a:solidFill>
                  <a:srgbClr val="C00000"/>
                </a:solidFill>
                <a:latin typeface="Arial" panose="020B0604020202020204" pitchFamily="34" charset="0"/>
                <a:ea typeface="微软雅黑" panose="020B0503020204020204" pitchFamily="34" charset="-122"/>
                <a:sym typeface="Arial" panose="020B0604020202020204" pitchFamily="34" charset="0"/>
              </a:rPr>
              <a:t>第三、申报兑现、资金使用中的有关问题</a:t>
            </a:r>
            <a:endParaRPr lang="zh-CN" altLang="en-US" sz="2800" b="1" dirty="0" smtClean="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4" name="AutoShape 21" descr="http://img3.imgtn.bdimg.com/it/u=1488989013,3724742806&amp;fm=21&amp;gp=0.jpg"/>
          <p:cNvSpPr>
            <a:spLocks noChangeAspect="1" noChangeArrowheads="1"/>
          </p:cNvSpPr>
          <p:nvPr/>
        </p:nvSpPr>
        <p:spPr bwMode="auto">
          <a:xfrm>
            <a:off x="114647" y="593075"/>
            <a:ext cx="241891" cy="2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eaLnBrk="1" hangingPunct="1">
              <a:buFont typeface="Arial" panose="020B0604020202020204" pitchFamily="34" charset="0"/>
              <a:buNone/>
            </a:pPr>
            <a:endParaRPr lang="zh-CN" altLang="en-US" sz="1430"/>
          </a:p>
        </p:txBody>
      </p:sp>
      <p:sp>
        <p:nvSpPr>
          <p:cNvPr id="7175" name="AutoShape 24" descr="http://img3.imgtn.bdimg.com/it/u=1303891688,69536929&amp;fm=21&amp;gp=0.jpg"/>
          <p:cNvSpPr>
            <a:spLocks noChangeAspect="1" noChangeArrowheads="1"/>
          </p:cNvSpPr>
          <p:nvPr/>
        </p:nvSpPr>
        <p:spPr bwMode="auto">
          <a:xfrm>
            <a:off x="235593" y="714021"/>
            <a:ext cx="241891" cy="24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eaLnBrk="1" hangingPunct="1">
              <a:buFont typeface="Arial" panose="020B0604020202020204" pitchFamily="34" charset="0"/>
              <a:buNone/>
            </a:pPr>
            <a:endParaRPr lang="zh-CN" altLang="en-US" sz="1430"/>
          </a:p>
        </p:txBody>
      </p:sp>
      <p:sp>
        <p:nvSpPr>
          <p:cNvPr id="7176" name="AutoShape 3"/>
          <p:cNvSpPr>
            <a:spLocks noChangeArrowheads="1"/>
          </p:cNvSpPr>
          <p:nvPr/>
        </p:nvSpPr>
        <p:spPr bwMode="auto">
          <a:xfrm>
            <a:off x="4487591" y="4133258"/>
            <a:ext cx="3101754" cy="545515"/>
          </a:xfrm>
          <a:prstGeom prst="roundRect">
            <a:avLst>
              <a:gd name="adj" fmla="val 11505"/>
            </a:avLst>
          </a:prstGeom>
          <a:solidFill>
            <a:srgbClr val="009999">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r>
              <a:rPr lang="zh-CN" altLang="en-US" sz="1905">
                <a:latin typeface="微软雅黑" panose="020B0503020204020204" pitchFamily="34" charset="-122"/>
                <a:ea typeface="微软雅黑" panose="020B0503020204020204" pitchFamily="34" charset="-122"/>
              </a:rPr>
              <a:t>准确对照填写</a:t>
            </a:r>
            <a:endParaRPr lang="zh-CN" altLang="en-US" sz="1905">
              <a:latin typeface="微软雅黑" panose="020B0503020204020204" pitchFamily="34" charset="-122"/>
              <a:ea typeface="微软雅黑" panose="020B0503020204020204" pitchFamily="34" charset="-122"/>
            </a:endParaRPr>
          </a:p>
        </p:txBody>
      </p:sp>
      <p:grpSp>
        <p:nvGrpSpPr>
          <p:cNvPr id="7177" name="Group 4"/>
          <p:cNvGrpSpPr/>
          <p:nvPr/>
        </p:nvGrpSpPr>
        <p:grpSpPr bwMode="auto">
          <a:xfrm>
            <a:off x="2387419" y="4143337"/>
            <a:ext cx="2612931" cy="545515"/>
            <a:chOff x="0" y="0"/>
            <a:chExt cx="1790" cy="433"/>
          </a:xfrm>
        </p:grpSpPr>
        <p:sp>
          <p:nvSpPr>
            <p:cNvPr id="7199" name="AutoShape 5"/>
            <p:cNvSpPr>
              <a:spLocks noChangeArrowheads="1"/>
            </p:cNvSpPr>
            <p:nvPr/>
          </p:nvSpPr>
          <p:spPr bwMode="auto">
            <a:xfrm>
              <a:off x="1547" y="80"/>
              <a:ext cx="243" cy="240"/>
            </a:xfrm>
            <a:prstGeom prst="rightArrow">
              <a:avLst>
                <a:gd name="adj1" fmla="val 50000"/>
                <a:gd name="adj2" fmla="val 59423"/>
              </a:avLst>
            </a:prstGeom>
            <a:solidFill>
              <a:srgbClr val="F8F8F8"/>
            </a:solidFill>
            <a:ln>
              <a:noFill/>
            </a:ln>
            <a:effectLst>
              <a:outerShdw dist="71842" dir="2700000" algn="ctr" rotWithShape="0">
                <a:srgbClr val="010101">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endParaRPr lang="zh-CN" altLang="zh-CN" sz="1905">
                <a:latin typeface="微软雅黑" panose="020B0503020204020204" pitchFamily="34" charset="-122"/>
                <a:ea typeface="微软雅黑" panose="020B0503020204020204" pitchFamily="34" charset="-122"/>
              </a:endParaRPr>
            </a:p>
          </p:txBody>
        </p:sp>
        <p:sp>
          <p:nvSpPr>
            <p:cNvPr id="7200" name="Freeform 6"/>
            <p:cNvSpPr/>
            <p:nvPr/>
          </p:nvSpPr>
          <p:spPr bwMode="auto">
            <a:xfrm>
              <a:off x="0" y="0"/>
              <a:ext cx="1549" cy="433"/>
            </a:xfrm>
            <a:custGeom>
              <a:avLst/>
              <a:gdLst>
                <a:gd name="T0" fmla="*/ 6968 w 1071"/>
                <a:gd name="T1" fmla="*/ 0 h 307"/>
                <a:gd name="T2" fmla="*/ 89543 w 1071"/>
                <a:gd name="T3" fmla="*/ 0 h 307"/>
                <a:gd name="T4" fmla="*/ 89543 w 1071"/>
                <a:gd name="T5" fmla="*/ 12281 h 307"/>
                <a:gd name="T6" fmla="*/ 88396 w 1071"/>
                <a:gd name="T7" fmla="*/ 16722 h 307"/>
                <a:gd name="T8" fmla="*/ 82715 w 1071"/>
                <a:gd name="T9" fmla="*/ 18725 h 307"/>
                <a:gd name="T10" fmla="*/ 0 w 1071"/>
                <a:gd name="T11" fmla="*/ 19044 h 307"/>
                <a:gd name="T12" fmla="*/ 0 w 1071"/>
                <a:gd name="T13" fmla="*/ 5544 h 307"/>
                <a:gd name="T14" fmla="*/ 1720 w 1071"/>
                <a:gd name="T15" fmla="*/ 1078 h 307"/>
                <a:gd name="T16" fmla="*/ 6968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006161"/>
                </a:gs>
                <a:gs pos="50000">
                  <a:srgbClr val="009999"/>
                </a:gs>
                <a:gs pos="100000">
                  <a:srgbClr val="006161"/>
                </a:gs>
              </a:gsLst>
              <a:lin ang="5400000" scaled="1"/>
            </a:gradFill>
            <a:ln w="28575" cmpd="sng">
              <a:solidFill>
                <a:srgbClr val="FFFFFF"/>
              </a:solidFill>
              <a:miter lim="800000"/>
            </a:ln>
            <a:effectLst>
              <a:outerShdw dist="71842" dir="2700000" algn="ctr" rotWithShape="0">
                <a:srgbClr val="000000">
                  <a:alpha val="50000"/>
                </a:srgbClr>
              </a:outerShdw>
            </a:effectLst>
          </p:spPr>
          <p:txBody>
            <a:bodyPr wrap="none" anchor="ctr"/>
            <a:lstStyle/>
            <a:p>
              <a:endParaRPr lang="zh-CN" altLang="en-US"/>
            </a:p>
          </p:txBody>
        </p:sp>
      </p:grpSp>
      <p:sp>
        <p:nvSpPr>
          <p:cNvPr id="7178" name="AutoShape 7"/>
          <p:cNvSpPr>
            <a:spLocks noChangeArrowheads="1"/>
          </p:cNvSpPr>
          <p:nvPr/>
        </p:nvSpPr>
        <p:spPr bwMode="auto">
          <a:xfrm>
            <a:off x="4428378" y="5158777"/>
            <a:ext cx="3160966" cy="545515"/>
          </a:xfrm>
          <a:prstGeom prst="roundRect">
            <a:avLst>
              <a:gd name="adj" fmla="val 11505"/>
            </a:avLst>
          </a:prstGeom>
          <a:solidFill>
            <a:schemeClr val="accent1">
              <a:alpha val="50195"/>
            </a:scheme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r>
              <a:rPr lang="zh-CN" altLang="en-US" sz="1905">
                <a:latin typeface="微软雅黑" panose="020B0503020204020204" pitchFamily="34" charset="-122"/>
                <a:ea typeface="微软雅黑" panose="020B0503020204020204" pitchFamily="34" charset="-122"/>
              </a:rPr>
              <a:t>用于研发科目</a:t>
            </a:r>
            <a:endParaRPr lang="zh-CN" altLang="en-US" sz="1905">
              <a:latin typeface="微软雅黑" panose="020B0503020204020204" pitchFamily="34" charset="-122"/>
              <a:ea typeface="微软雅黑" panose="020B0503020204020204" pitchFamily="34" charset="-122"/>
            </a:endParaRPr>
          </a:p>
        </p:txBody>
      </p:sp>
      <p:grpSp>
        <p:nvGrpSpPr>
          <p:cNvPr id="7179" name="Group 8"/>
          <p:cNvGrpSpPr/>
          <p:nvPr/>
        </p:nvGrpSpPr>
        <p:grpSpPr bwMode="auto">
          <a:xfrm>
            <a:off x="2349624" y="5168855"/>
            <a:ext cx="2612931" cy="545515"/>
            <a:chOff x="0" y="0"/>
            <a:chExt cx="1790" cy="433"/>
          </a:xfrm>
        </p:grpSpPr>
        <p:sp>
          <p:nvSpPr>
            <p:cNvPr id="7197" name="AutoShape 9"/>
            <p:cNvSpPr>
              <a:spLocks noChangeArrowheads="1"/>
            </p:cNvSpPr>
            <p:nvPr/>
          </p:nvSpPr>
          <p:spPr bwMode="auto">
            <a:xfrm>
              <a:off x="1547" y="80"/>
              <a:ext cx="243" cy="240"/>
            </a:xfrm>
            <a:prstGeom prst="rightArrow">
              <a:avLst>
                <a:gd name="adj1" fmla="val 50000"/>
                <a:gd name="adj2" fmla="val 59423"/>
              </a:avLst>
            </a:prstGeom>
            <a:solidFill>
              <a:srgbClr val="F8F8F8"/>
            </a:solidFill>
            <a:ln>
              <a:noFill/>
            </a:ln>
            <a:effectLst>
              <a:outerShdw dist="71842" dir="2700000" algn="ctr" rotWithShape="0">
                <a:srgbClr val="010101">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endParaRPr lang="zh-CN" altLang="zh-CN" sz="1905">
                <a:latin typeface="微软雅黑" panose="020B0503020204020204" pitchFamily="34" charset="-122"/>
                <a:ea typeface="微软雅黑" panose="020B0503020204020204" pitchFamily="34" charset="-122"/>
              </a:endParaRPr>
            </a:p>
          </p:txBody>
        </p:sp>
        <p:sp>
          <p:nvSpPr>
            <p:cNvPr id="17" name="Freeform 10"/>
            <p:cNvSpPr/>
            <p:nvPr/>
          </p:nvSpPr>
          <p:spPr bwMode="auto">
            <a:xfrm>
              <a:off x="0" y="0"/>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cmpd="sng">
              <a:solidFill>
                <a:srgbClr val="FFFFFF"/>
              </a:solidFill>
              <a:miter lim="800000"/>
            </a:ln>
            <a:effectLst>
              <a:outerShdw dist="71842" dir="2700000" algn="ctr" rotWithShape="0">
                <a:srgbClr val="000000">
                  <a:alpha val="50000"/>
                </a:srgbClr>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zh-CN" sz="1905">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7180" name="AutoShape 11"/>
          <p:cNvSpPr>
            <a:spLocks noChangeArrowheads="1"/>
          </p:cNvSpPr>
          <p:nvPr/>
        </p:nvSpPr>
        <p:spPr bwMode="auto">
          <a:xfrm>
            <a:off x="4490110" y="2131353"/>
            <a:ext cx="3099234" cy="545516"/>
          </a:xfrm>
          <a:prstGeom prst="roundRect">
            <a:avLst>
              <a:gd name="adj" fmla="val 11505"/>
            </a:avLst>
          </a:prstGeom>
          <a:solidFill>
            <a:schemeClr val="accent2">
              <a:alpha val="50195"/>
            </a:scheme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r>
              <a:rPr lang="zh-CN" altLang="en-US" sz="1905">
                <a:latin typeface="微软雅黑" panose="020B0503020204020204" pitchFamily="34" charset="-122"/>
                <a:ea typeface="微软雅黑" panose="020B0503020204020204" pitchFamily="34" charset="-122"/>
              </a:rPr>
              <a:t>在我县注册、纳税</a:t>
            </a:r>
            <a:endParaRPr lang="zh-CN" altLang="en-US" sz="1905">
              <a:latin typeface="微软雅黑" panose="020B0503020204020204" pitchFamily="34" charset="-122"/>
              <a:ea typeface="微软雅黑" panose="020B0503020204020204" pitchFamily="34" charset="-122"/>
            </a:endParaRPr>
          </a:p>
        </p:txBody>
      </p:sp>
      <p:grpSp>
        <p:nvGrpSpPr>
          <p:cNvPr id="7181" name="Group 12"/>
          <p:cNvGrpSpPr/>
          <p:nvPr/>
        </p:nvGrpSpPr>
        <p:grpSpPr bwMode="auto">
          <a:xfrm>
            <a:off x="2413875" y="2118755"/>
            <a:ext cx="2606633" cy="545516"/>
            <a:chOff x="0" y="0"/>
            <a:chExt cx="1785" cy="433"/>
          </a:xfrm>
        </p:grpSpPr>
        <p:sp>
          <p:nvSpPr>
            <p:cNvPr id="7195" name="AutoShape 13"/>
            <p:cNvSpPr>
              <a:spLocks noChangeArrowheads="1"/>
            </p:cNvSpPr>
            <p:nvPr/>
          </p:nvSpPr>
          <p:spPr bwMode="auto">
            <a:xfrm>
              <a:off x="1543" y="87"/>
              <a:ext cx="242" cy="240"/>
            </a:xfrm>
            <a:prstGeom prst="rightArrow">
              <a:avLst>
                <a:gd name="adj1" fmla="val 50000"/>
                <a:gd name="adj2" fmla="val 59422"/>
              </a:avLst>
            </a:prstGeom>
            <a:solidFill>
              <a:srgbClr val="F8F8F8"/>
            </a:solidFill>
            <a:ln>
              <a:noFill/>
            </a:ln>
            <a:effectLst>
              <a:outerShdw dist="71842" dir="2700000" algn="ctr" rotWithShape="0">
                <a:srgbClr val="010101">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endParaRPr lang="zh-CN" altLang="zh-CN" sz="1905">
                <a:latin typeface="微软雅黑" panose="020B0503020204020204" pitchFamily="34" charset="-122"/>
                <a:ea typeface="微软雅黑" panose="020B0503020204020204" pitchFamily="34" charset="-122"/>
              </a:endParaRPr>
            </a:p>
          </p:txBody>
        </p:sp>
        <p:sp>
          <p:nvSpPr>
            <p:cNvPr id="21" name="Freeform 14"/>
            <p:cNvSpPr/>
            <p:nvPr/>
          </p:nvSpPr>
          <p:spPr bwMode="auto">
            <a:xfrm>
              <a:off x="0" y="0"/>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2">
                    <a:gamma/>
                    <a:shade val="66275"/>
                    <a:invGamma/>
                  </a:schemeClr>
                </a:gs>
                <a:gs pos="50000">
                  <a:schemeClr val="accent2"/>
                </a:gs>
                <a:gs pos="100000">
                  <a:schemeClr val="accent2">
                    <a:gamma/>
                    <a:shade val="66275"/>
                    <a:invGamma/>
                  </a:schemeClr>
                </a:gs>
              </a:gsLst>
              <a:lin ang="5400000" scaled="1"/>
            </a:gradFill>
            <a:ln w="28575" cmpd="sng">
              <a:solidFill>
                <a:srgbClr val="FFFFFF"/>
              </a:solidFill>
              <a:miter lim="800000"/>
            </a:ln>
            <a:effectLst>
              <a:outerShdw dist="71842" dir="2700000" algn="ctr" rotWithShape="0">
                <a:srgbClr val="000000">
                  <a:alpha val="50000"/>
                </a:srgbClr>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en-US" altLang="zh-CN" sz="1900">
                  <a:solidFill>
                    <a:schemeClr val="bg1"/>
                  </a:solidFill>
                  <a:uFillTx/>
                  <a:latin typeface="微软雅黑" panose="020B0503020204020204" pitchFamily="34" charset="-122"/>
                  <a:ea typeface="微软雅黑" panose="020B0503020204020204" pitchFamily="34" charset="-122"/>
                  <a:cs typeface="Arial" panose="020B0604020202020204" pitchFamily="34" charset="0"/>
                </a:rPr>
                <a:t>1.</a:t>
              </a:r>
              <a:r>
                <a:rPr lang="zh-CN" altLang="en-US" sz="1900">
                  <a:solidFill>
                    <a:schemeClr val="bg1"/>
                  </a:solidFill>
                  <a:uFillTx/>
                  <a:latin typeface="微软雅黑" panose="020B0503020204020204" pitchFamily="34" charset="-122"/>
                  <a:ea typeface="微软雅黑" panose="020B0503020204020204" pitchFamily="34" charset="-122"/>
                  <a:cs typeface="Arial" panose="020B0604020202020204" pitchFamily="34" charset="0"/>
                </a:rPr>
                <a:t>申报资格</a:t>
              </a:r>
              <a:endParaRPr lang="zh-CN" altLang="en-US" sz="1900">
                <a:solidFill>
                  <a:schemeClr val="bg1"/>
                </a:solidFill>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7182" name="AutoShape 19"/>
          <p:cNvSpPr>
            <a:spLocks noChangeArrowheads="1"/>
          </p:cNvSpPr>
          <p:nvPr/>
        </p:nvSpPr>
        <p:spPr bwMode="auto">
          <a:xfrm>
            <a:off x="4454834" y="3122857"/>
            <a:ext cx="3134510" cy="545515"/>
          </a:xfrm>
          <a:prstGeom prst="roundRect">
            <a:avLst>
              <a:gd name="adj" fmla="val 11505"/>
            </a:avLst>
          </a:prstGeom>
          <a:solidFill>
            <a:srgbClr val="CC3399">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r>
              <a:rPr lang="zh-CN" altLang="en-US" sz="1905">
                <a:latin typeface="微软雅黑" panose="020B0503020204020204" pitchFamily="34" charset="-122"/>
                <a:ea typeface="微软雅黑" panose="020B0503020204020204" pitchFamily="34" charset="-122"/>
              </a:rPr>
              <a:t>关注政府网通知 </a:t>
            </a:r>
            <a:endParaRPr lang="zh-CN" altLang="en-US" sz="1905">
              <a:latin typeface="微软雅黑" panose="020B0503020204020204" pitchFamily="34" charset="-122"/>
              <a:ea typeface="微软雅黑" panose="020B0503020204020204" pitchFamily="34" charset="-122"/>
            </a:endParaRPr>
          </a:p>
        </p:txBody>
      </p:sp>
      <p:grpSp>
        <p:nvGrpSpPr>
          <p:cNvPr id="7183" name="Group 16"/>
          <p:cNvGrpSpPr/>
          <p:nvPr/>
        </p:nvGrpSpPr>
        <p:grpSpPr bwMode="auto">
          <a:xfrm>
            <a:off x="2378600" y="3116557"/>
            <a:ext cx="2612931" cy="545516"/>
            <a:chOff x="0" y="0"/>
            <a:chExt cx="1790" cy="433"/>
          </a:xfrm>
        </p:grpSpPr>
        <p:sp>
          <p:nvSpPr>
            <p:cNvPr id="7193" name="AutoShape 21"/>
            <p:cNvSpPr>
              <a:spLocks noChangeArrowheads="1"/>
            </p:cNvSpPr>
            <p:nvPr/>
          </p:nvSpPr>
          <p:spPr bwMode="auto">
            <a:xfrm>
              <a:off x="1547" y="80"/>
              <a:ext cx="243" cy="240"/>
            </a:xfrm>
            <a:prstGeom prst="rightArrow">
              <a:avLst>
                <a:gd name="adj1" fmla="val 50000"/>
                <a:gd name="adj2" fmla="val 59423"/>
              </a:avLst>
            </a:prstGeom>
            <a:solidFill>
              <a:srgbClr val="F8F8F8"/>
            </a:solidFill>
            <a:ln>
              <a:noFill/>
            </a:ln>
            <a:effectLst>
              <a:outerShdw dist="71842" dir="2700000" algn="ctr" rotWithShape="0">
                <a:srgbClr val="010101">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endParaRPr lang="zh-CN" altLang="zh-CN" sz="1905">
                <a:latin typeface="微软雅黑" panose="020B0503020204020204" pitchFamily="34" charset="-122"/>
                <a:ea typeface="微软雅黑" panose="020B0503020204020204" pitchFamily="34" charset="-122"/>
              </a:endParaRPr>
            </a:p>
          </p:txBody>
        </p:sp>
        <p:sp>
          <p:nvSpPr>
            <p:cNvPr id="7194" name="Freeform 22"/>
            <p:cNvSpPr/>
            <p:nvPr/>
          </p:nvSpPr>
          <p:spPr bwMode="auto">
            <a:xfrm>
              <a:off x="0" y="0"/>
              <a:ext cx="1549" cy="433"/>
            </a:xfrm>
            <a:custGeom>
              <a:avLst/>
              <a:gdLst>
                <a:gd name="T0" fmla="*/ 6968 w 1071"/>
                <a:gd name="T1" fmla="*/ 0 h 307"/>
                <a:gd name="T2" fmla="*/ 89543 w 1071"/>
                <a:gd name="T3" fmla="*/ 0 h 307"/>
                <a:gd name="T4" fmla="*/ 89543 w 1071"/>
                <a:gd name="T5" fmla="*/ 12281 h 307"/>
                <a:gd name="T6" fmla="*/ 88396 w 1071"/>
                <a:gd name="T7" fmla="*/ 16722 h 307"/>
                <a:gd name="T8" fmla="*/ 82715 w 1071"/>
                <a:gd name="T9" fmla="*/ 18725 h 307"/>
                <a:gd name="T10" fmla="*/ 0 w 1071"/>
                <a:gd name="T11" fmla="*/ 19044 h 307"/>
                <a:gd name="T12" fmla="*/ 0 w 1071"/>
                <a:gd name="T13" fmla="*/ 5544 h 307"/>
                <a:gd name="T14" fmla="*/ 1720 w 1071"/>
                <a:gd name="T15" fmla="*/ 1078 h 307"/>
                <a:gd name="T16" fmla="*/ 6968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822061"/>
                </a:gs>
                <a:gs pos="50000">
                  <a:srgbClr val="CC3399"/>
                </a:gs>
                <a:gs pos="100000">
                  <a:srgbClr val="822061"/>
                </a:gs>
              </a:gsLst>
              <a:lin ang="5400000" scaled="1"/>
            </a:gradFill>
            <a:ln w="28575" cmpd="sng">
              <a:solidFill>
                <a:srgbClr val="FFFFFF"/>
              </a:solidFill>
              <a:miter lim="800000"/>
            </a:ln>
            <a:effectLst>
              <a:outerShdw dist="71842" dir="2700000" algn="ctr" rotWithShape="0">
                <a:srgbClr val="000000">
                  <a:alpha val="50000"/>
                </a:srgbClr>
              </a:outerShdw>
            </a:effectLst>
          </p:spPr>
          <p:txBody>
            <a:bodyPr wrap="none" anchor="ctr"/>
            <a:lstStyle/>
            <a:p>
              <a:endParaRPr lang="zh-CN" altLang="en-US"/>
            </a:p>
          </p:txBody>
        </p:sp>
      </p:grpSp>
      <p:sp>
        <p:nvSpPr>
          <p:cNvPr id="26" name="Rectangle 26"/>
          <p:cNvSpPr>
            <a:spLocks noChangeArrowheads="1"/>
          </p:cNvSpPr>
          <p:nvPr/>
        </p:nvSpPr>
        <p:spPr bwMode="auto">
          <a:xfrm>
            <a:off x="2606633" y="2239700"/>
            <a:ext cx="1836863"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r>
              <a:rPr lang="zh-CN" altLang="en-US"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 </a:t>
            </a:r>
            <a:endParaRPr lang="zh-CN" altLang="zh-CN"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Rectangle 27"/>
          <p:cNvSpPr>
            <a:spLocks noChangeArrowheads="1"/>
          </p:cNvSpPr>
          <p:nvPr/>
        </p:nvSpPr>
        <p:spPr bwMode="auto">
          <a:xfrm>
            <a:off x="2606633" y="3227424"/>
            <a:ext cx="1836863"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r>
              <a:rPr lang="en-US" altLang="zh-CN"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2.</a:t>
            </a:r>
            <a:r>
              <a:rPr lang="zh-CN" altLang="en-US"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申报时间 </a:t>
            </a:r>
            <a:endParaRPr lang="zh-CN" altLang="zh-CN"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tangle 29"/>
          <p:cNvSpPr>
            <a:spLocks noChangeArrowheads="1"/>
          </p:cNvSpPr>
          <p:nvPr/>
        </p:nvSpPr>
        <p:spPr bwMode="auto">
          <a:xfrm>
            <a:off x="2606633" y="4259242"/>
            <a:ext cx="1836863"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r>
              <a:rPr lang="en-US" altLang="zh-CN"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3.</a:t>
            </a:r>
            <a:r>
              <a:rPr lang="zh-CN" altLang="en-US"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涉企信息表 </a:t>
            </a:r>
            <a:endParaRPr lang="zh-CN" altLang="en-US"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Rectangle 30"/>
          <p:cNvSpPr>
            <a:spLocks noChangeArrowheads="1"/>
          </p:cNvSpPr>
          <p:nvPr/>
        </p:nvSpPr>
        <p:spPr bwMode="auto">
          <a:xfrm>
            <a:off x="2606633" y="5268383"/>
            <a:ext cx="1836863"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defRPr/>
            </a:pPr>
            <a:r>
              <a:rPr lang="en-US" altLang="zh-CN"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4.</a:t>
            </a:r>
            <a:r>
              <a:rPr lang="zh-CN" altLang="zh-CN"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资金使用</a:t>
            </a:r>
            <a:endParaRPr lang="zh-CN" altLang="zh-CN" sz="1905" dirty="0">
              <a:solidFill>
                <a:srgbClr val="FEFEFE"/>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p:txBody>
      </p:sp>
      <p:pic>
        <p:nvPicPr>
          <p:cNvPr id="76802" name="Picture 2" descr="G:\4.南门高天流云.jpg4.南门高天流云"/>
          <p:cNvPicPr>
            <a:picLocks noChangeAspect="1" noChangeArrowheads="1"/>
          </p:cNvPicPr>
          <p:nvPr/>
        </p:nvPicPr>
        <p:blipFill>
          <a:blip r:embed="rId1" cstate="print"/>
          <a:srcRect/>
          <a:stretch>
            <a:fillRect/>
          </a:stretch>
        </p:blipFill>
        <p:spPr bwMode="auto">
          <a:xfrm>
            <a:off x="790293" y="1817160"/>
            <a:ext cx="1285240" cy="782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999" y="2752870"/>
            <a:ext cx="1391828" cy="886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6804" name="Picture 4" descr="G:\8.国投水晶照.jpg8.国投水晶照"/>
          <p:cNvPicPr>
            <a:picLocks noChangeAspect="1" noChangeArrowheads="1"/>
          </p:cNvPicPr>
          <p:nvPr/>
        </p:nvPicPr>
        <p:blipFill>
          <a:blip r:embed="rId3" cstate="print"/>
          <a:srcRect/>
          <a:stretch>
            <a:fillRect/>
          </a:stretch>
        </p:blipFill>
        <p:spPr bwMode="auto">
          <a:xfrm>
            <a:off x="777518" y="3889644"/>
            <a:ext cx="1351310" cy="759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680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18" y="4859757"/>
            <a:ext cx="1351310" cy="97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55650" y="4853940"/>
            <a:ext cx="1391920" cy="987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187960"/>
            <a:ext cx="8235950" cy="676275"/>
          </a:xfrm>
        </p:spPr>
        <p:txBody>
          <a:bodyPr>
            <a:normAutofit fontScale="90000"/>
          </a:bodyPr>
          <a:lstStyle/>
          <a:p>
            <a:pPr marL="0" indent="0" algn="l" fontAlgn="auto">
              <a:lnSpc>
                <a:spcPct val="150000"/>
              </a:lnSpc>
            </a:pPr>
            <a:r>
              <a:rPr lang="en-US" altLang="zh-CN" sz="311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1.</a:t>
            </a:r>
            <a:r>
              <a:rPr lang="zh-CN" altLang="en-US" sz="311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申报资格</a:t>
            </a:r>
            <a:endParaRPr lang="zh-CN" altLang="en-US" sz="311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914400" y="1285860"/>
            <a:ext cx="8229600" cy="3470910"/>
          </a:xfrm>
        </p:spPr>
        <p:txBody>
          <a:bodyPr>
            <a:normAutofit/>
          </a:bodyPr>
          <a:lstStyle/>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23" name="圆角矩形 22"/>
          <p:cNvSpPr/>
          <p:nvPr/>
        </p:nvSpPr>
        <p:spPr>
          <a:xfrm flipV="1">
            <a:off x="611478" y="3716973"/>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custDataLst>
              <p:tags r:id="rId1"/>
            </p:custDataLst>
          </p:nvPr>
        </p:nvSpPr>
        <p:spPr>
          <a:xfrm flipV="1">
            <a:off x="611795" y="891205"/>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67332" y="836930"/>
            <a:ext cx="8369300" cy="5994400"/>
          </a:xfrm>
          <a:prstGeom prst="rect">
            <a:avLst/>
          </a:prstGeom>
          <a:noFill/>
        </p:spPr>
        <p:txBody>
          <a:bodyPr wrap="square" rtlCol="0">
            <a:noAutofit/>
          </a:bodyPr>
          <a:lstStyle/>
          <a:p>
            <a:pPr marL="0" indent="0" algn="just" eaLnBrk="1" latinLnBrk="0" hangingPunct="1">
              <a:lnSpc>
                <a:spcPts val="2500"/>
              </a:lnSpc>
            </a:pPr>
            <a:r>
              <a:rPr lang="en-US" altLang="zh-CN" b="1" dirty="0">
                <a:latin typeface="楷体_GB2312" panose="02010609030101010101" charset="-122"/>
                <a:ea typeface="楷体_GB2312" panose="02010609030101010101" charset="-122"/>
                <a:cs typeface="楷体_GB2312" panose="02010609030101010101" charset="-122"/>
                <a:sym typeface="+mn-ea"/>
              </a:rPr>
              <a:t>    </a:t>
            </a:r>
            <a:r>
              <a:rPr lang="zh-CN" altLang="en-US" b="1" dirty="0">
                <a:latin typeface="楷体_GB2312" panose="02010609030101010101" charset="-122"/>
                <a:ea typeface="楷体_GB2312" panose="02010609030101010101" charset="-122"/>
                <a:cs typeface="楷体_GB2312" panose="02010609030101010101" charset="-122"/>
                <a:sym typeface="+mn-ea"/>
              </a:rPr>
              <a:t>（</a:t>
            </a:r>
            <a:r>
              <a:rPr lang="en-US" altLang="zh-CN" b="1" dirty="0">
                <a:latin typeface="楷体_GB2312" panose="02010609030101010101" charset="-122"/>
                <a:ea typeface="楷体_GB2312" panose="02010609030101010101" charset="-122"/>
                <a:cs typeface="楷体_GB2312" panose="02010609030101010101" charset="-122"/>
                <a:sym typeface="+mn-ea"/>
              </a:rPr>
              <a:t>1</a:t>
            </a:r>
            <a:r>
              <a:rPr lang="zh-CN" altLang="en-US" b="1" dirty="0" smtClean="0">
                <a:latin typeface="楷体_GB2312" panose="02010609030101010101" charset="-122"/>
                <a:ea typeface="楷体_GB2312" panose="02010609030101010101" charset="-122"/>
                <a:cs typeface="楷体_GB2312" panose="02010609030101010101" charset="-122"/>
                <a:sym typeface="+mn-ea"/>
              </a:rPr>
              <a:t>）明确奖励对象。</a:t>
            </a:r>
            <a:r>
              <a:rPr lang="zh-CN" altLang="en-US" dirty="0" smtClean="0">
                <a:latin typeface="仿宋_GB2312" panose="02010609030101010101" charset="-122"/>
                <a:ea typeface="仿宋_GB2312" panose="02010609030101010101" charset="-122"/>
                <a:cs typeface="仿宋_GB2312" panose="02010609030101010101" charset="-122"/>
                <a:sym typeface="+mn-ea"/>
              </a:rPr>
              <a:t>首先，必须是对</a:t>
            </a:r>
            <a:r>
              <a:rPr lang="zh-CN" altLang="en-US" dirty="0">
                <a:latin typeface="仿宋_GB2312" panose="02010609030101010101" charset="-122"/>
                <a:ea typeface="仿宋_GB2312" panose="02010609030101010101" charset="-122"/>
                <a:cs typeface="仿宋_GB2312" panose="02010609030101010101" charset="-122"/>
                <a:sym typeface="+mn-ea"/>
              </a:rPr>
              <a:t>我县科技创新有贡献的企业、院校、科研机构、合作社、个人</a:t>
            </a:r>
            <a:r>
              <a:rPr lang="zh-CN" altLang="en-US" dirty="0" smtClean="0">
                <a:latin typeface="仿宋_GB2312" panose="02010609030101010101" charset="-122"/>
                <a:ea typeface="仿宋_GB2312" panose="02010609030101010101" charset="-122"/>
                <a:cs typeface="仿宋_GB2312" panose="02010609030101010101" charset="-122"/>
                <a:sym typeface="+mn-ea"/>
              </a:rPr>
              <a:t>等，具体包括以下主体：在</a:t>
            </a:r>
            <a:r>
              <a:rPr lang="zh-CN" altLang="en-US" dirty="0">
                <a:latin typeface="仿宋_GB2312" panose="02010609030101010101" charset="-122"/>
                <a:ea typeface="仿宋_GB2312" panose="02010609030101010101" charset="-122"/>
                <a:cs typeface="仿宋_GB2312" panose="02010609030101010101" charset="-122"/>
                <a:sym typeface="+mn-ea"/>
              </a:rPr>
              <a:t>本县境内注册且主体税种在本县缴纳的企业，或在本县</a:t>
            </a:r>
            <a:r>
              <a:rPr lang="zh-CN" altLang="en-US" dirty="0" smtClean="0">
                <a:latin typeface="仿宋_GB2312" panose="02010609030101010101" charset="-122"/>
                <a:ea typeface="仿宋_GB2312" panose="02010609030101010101" charset="-122"/>
                <a:cs typeface="仿宋_GB2312" panose="02010609030101010101" charset="-122"/>
                <a:sym typeface="+mn-ea"/>
              </a:rPr>
              <a:t>开展科技研发、成果</a:t>
            </a:r>
            <a:r>
              <a:rPr lang="zh-CN" altLang="en-US" dirty="0">
                <a:latin typeface="仿宋_GB2312" panose="02010609030101010101" charset="-122"/>
                <a:ea typeface="仿宋_GB2312" panose="02010609030101010101" charset="-122"/>
                <a:cs typeface="仿宋_GB2312" panose="02010609030101010101" charset="-122"/>
                <a:sym typeface="+mn-ea"/>
              </a:rPr>
              <a:t>转化</a:t>
            </a:r>
            <a:r>
              <a:rPr lang="zh-CN" altLang="en-US" dirty="0" smtClean="0">
                <a:latin typeface="仿宋_GB2312" panose="02010609030101010101" charset="-122"/>
                <a:ea typeface="仿宋_GB2312" panose="02010609030101010101" charset="-122"/>
                <a:cs typeface="仿宋_GB2312" panose="02010609030101010101" charset="-122"/>
                <a:sym typeface="+mn-ea"/>
              </a:rPr>
              <a:t>的高校及科研机构</a:t>
            </a:r>
            <a:r>
              <a:rPr lang="zh-CN" altLang="en-US" dirty="0">
                <a:latin typeface="仿宋_GB2312" panose="02010609030101010101" charset="-122"/>
                <a:ea typeface="仿宋_GB2312" panose="02010609030101010101" charset="-122"/>
                <a:cs typeface="仿宋_GB2312" panose="02010609030101010101" charset="-122"/>
                <a:sym typeface="+mn-ea"/>
              </a:rPr>
              <a:t>，农业科技（示范）园区，科技特派团牵头单位，科技特派员创新创业</a:t>
            </a:r>
            <a:r>
              <a:rPr lang="zh-CN" altLang="en-US" dirty="0" smtClean="0">
                <a:latin typeface="仿宋_GB2312" panose="02010609030101010101" charset="-122"/>
                <a:ea typeface="仿宋_GB2312" panose="02010609030101010101" charset="-122"/>
                <a:cs typeface="仿宋_GB2312" panose="02010609030101010101" charset="-122"/>
                <a:sym typeface="+mn-ea"/>
              </a:rPr>
              <a:t>基地或科技</a:t>
            </a:r>
            <a:r>
              <a:rPr lang="zh-CN" altLang="en-US" dirty="0">
                <a:latin typeface="仿宋_GB2312" panose="02010609030101010101" charset="-122"/>
                <a:ea typeface="仿宋_GB2312" panose="02010609030101010101" charset="-122"/>
                <a:cs typeface="仿宋_GB2312" panose="02010609030101010101" charset="-122"/>
                <a:sym typeface="+mn-ea"/>
              </a:rPr>
              <a:t>特派员工作站依托单位等，县级科技特派员、科技联络员</a:t>
            </a:r>
            <a:r>
              <a:rPr lang="zh-CN" altLang="en-US" dirty="0" smtClean="0">
                <a:latin typeface="仿宋_GB2312" panose="02010609030101010101" charset="-122"/>
                <a:ea typeface="仿宋_GB2312" panose="02010609030101010101" charset="-122"/>
                <a:cs typeface="仿宋_GB2312" panose="02010609030101010101" charset="-122"/>
                <a:sym typeface="+mn-ea"/>
              </a:rPr>
              <a:t>个人。其次，注意时间段要求。原则上</a:t>
            </a:r>
            <a:r>
              <a:rPr lang="zh-CN" altLang="en-US" dirty="0">
                <a:latin typeface="仿宋_GB2312" panose="02010609030101010101" charset="-122"/>
                <a:ea typeface="仿宋_GB2312" panose="02010609030101010101" charset="-122"/>
                <a:cs typeface="仿宋_GB2312" panose="02010609030101010101" charset="-122"/>
                <a:sym typeface="+mn-ea"/>
              </a:rPr>
              <a:t>系《意见》规定的时间段内在本县范围内实施的符合政策条款的科技创新</a:t>
            </a:r>
            <a:r>
              <a:rPr lang="zh-CN" altLang="en-US" dirty="0" smtClean="0">
                <a:latin typeface="仿宋_GB2312" panose="02010609030101010101" charset="-122"/>
                <a:ea typeface="仿宋_GB2312" panose="02010609030101010101" charset="-122"/>
                <a:cs typeface="仿宋_GB2312" panose="02010609030101010101" charset="-122"/>
                <a:sym typeface="+mn-ea"/>
              </a:rPr>
              <a:t>行为。再次，存在特殊情况。如果某主体在政策规定的时段之前</a:t>
            </a:r>
            <a:r>
              <a:rPr lang="zh-CN" altLang="en-US" dirty="0">
                <a:latin typeface="仿宋_GB2312" panose="02010609030101010101" charset="-122"/>
                <a:ea typeface="仿宋_GB2312" panose="02010609030101010101" charset="-122"/>
                <a:cs typeface="仿宋_GB2312" panose="02010609030101010101" charset="-122"/>
                <a:sym typeface="+mn-ea"/>
              </a:rPr>
              <a:t>已经</a:t>
            </a:r>
            <a:r>
              <a:rPr lang="zh-CN" altLang="en-US" dirty="0" smtClean="0">
                <a:latin typeface="仿宋_GB2312" panose="02010609030101010101" charset="-122"/>
                <a:ea typeface="仿宋_GB2312" panose="02010609030101010101" charset="-122"/>
                <a:cs typeface="仿宋_GB2312" panose="02010609030101010101" charset="-122"/>
                <a:sym typeface="+mn-ea"/>
              </a:rPr>
              <a:t>取得科技创新相应认定、</a:t>
            </a:r>
            <a:r>
              <a:rPr lang="zh-CN" altLang="en-US" dirty="0">
                <a:latin typeface="仿宋_GB2312" panose="02010609030101010101" charset="-122"/>
                <a:ea typeface="仿宋_GB2312" panose="02010609030101010101" charset="-122"/>
                <a:cs typeface="仿宋_GB2312" panose="02010609030101010101" charset="-122"/>
                <a:sym typeface="+mn-ea"/>
              </a:rPr>
              <a:t>获得相应科技</a:t>
            </a:r>
            <a:r>
              <a:rPr lang="zh-CN" altLang="en-US" dirty="0" smtClean="0">
                <a:latin typeface="仿宋_GB2312" panose="02010609030101010101" charset="-122"/>
                <a:ea typeface="仿宋_GB2312" panose="02010609030101010101" charset="-122"/>
                <a:cs typeface="仿宋_GB2312" panose="02010609030101010101" charset="-122"/>
                <a:sym typeface="+mn-ea"/>
              </a:rPr>
              <a:t>成果并持续开展科技创新且尚未</a:t>
            </a:r>
            <a:r>
              <a:rPr lang="zh-CN" altLang="en-US" dirty="0">
                <a:latin typeface="仿宋_GB2312" panose="02010609030101010101" charset="-122"/>
                <a:ea typeface="仿宋_GB2312" panose="02010609030101010101" charset="-122"/>
                <a:cs typeface="仿宋_GB2312" panose="02010609030101010101" charset="-122"/>
                <a:sym typeface="+mn-ea"/>
              </a:rPr>
              <a:t>享受县级</a:t>
            </a:r>
            <a:r>
              <a:rPr lang="zh-CN" altLang="en-US" dirty="0" smtClean="0">
                <a:latin typeface="仿宋_GB2312" panose="02010609030101010101" charset="-122"/>
                <a:ea typeface="仿宋_GB2312" panose="02010609030101010101" charset="-122"/>
                <a:cs typeface="仿宋_GB2312" panose="02010609030101010101" charset="-122"/>
                <a:sym typeface="+mn-ea"/>
              </a:rPr>
              <a:t>奖励的，应当予以奖励。 </a:t>
            </a:r>
            <a:r>
              <a:rPr lang="en-US" altLang="zh-CN" dirty="0" smtClean="0">
                <a:latin typeface="仿宋_GB2312" panose="02010609030101010101" charset="-122"/>
                <a:ea typeface="仿宋_GB2312" panose="02010609030101010101" charset="-122"/>
                <a:cs typeface="仿宋_GB2312" panose="02010609030101010101" charset="-122"/>
                <a:sym typeface="+mn-ea"/>
              </a:rPr>
              <a:t>   </a:t>
            </a:r>
            <a:endParaRPr lang="en-US" altLang="zh-CN" dirty="0">
              <a:latin typeface="仿宋_GB2312" panose="02010609030101010101" charset="-122"/>
              <a:ea typeface="仿宋_GB2312" panose="02010609030101010101" charset="-122"/>
              <a:cs typeface="仿宋_GB2312" panose="02010609030101010101" charset="-122"/>
              <a:sym typeface="+mn-ea"/>
            </a:endParaRPr>
          </a:p>
          <a:p>
            <a:pPr marL="0" indent="0" algn="just" eaLnBrk="1" latinLnBrk="0" hangingPunct="1">
              <a:lnSpc>
                <a:spcPts val="2500"/>
              </a:lnSpc>
            </a:pPr>
            <a:r>
              <a:rPr lang="en-US" altLang="zh-CN" b="1" dirty="0">
                <a:latin typeface="楷体_GB2312" panose="02010609030101010101" charset="-122"/>
                <a:ea typeface="楷体_GB2312" panose="02010609030101010101" charset="-122"/>
                <a:cs typeface="楷体_GB2312" panose="02010609030101010101" charset="-122"/>
                <a:sym typeface="+mn-ea"/>
              </a:rPr>
              <a:t>    </a:t>
            </a:r>
            <a:r>
              <a:rPr lang="zh-CN" altLang="en-US" b="1" dirty="0">
                <a:latin typeface="楷体_GB2312" panose="02010609030101010101" charset="-122"/>
                <a:ea typeface="楷体_GB2312" panose="02010609030101010101" charset="-122"/>
                <a:cs typeface="楷体_GB2312" panose="02010609030101010101" charset="-122"/>
                <a:sym typeface="+mn-ea"/>
              </a:rPr>
              <a:t>（2）不能有严重违法违规行为。</a:t>
            </a:r>
            <a:r>
              <a:rPr lang="zh-CN" altLang="en-US" dirty="0">
                <a:latin typeface="仿宋_GB2312" panose="02010609030101010101" charset="-122"/>
                <a:ea typeface="仿宋_GB2312" panose="02010609030101010101" charset="-122"/>
                <a:cs typeface="仿宋_GB2312" panose="02010609030101010101" charset="-122"/>
                <a:sym typeface="+mn-ea"/>
              </a:rPr>
              <a:t>有下列情形之一的，不享受本意见的扶持政策：环境保护指标超标严重或发生环境污染事件造成恶劣社会影响的；发生安全生产死亡事故及省市挂牌安全隐患未按时整改的；未完成县政府确定的节能、减排目标任务的；因拖欠职工工资被行政处罚或因欠款引发群体性事件造成恶劣社会影响的；严重失信经营的；其他违法违规行为的。</a:t>
            </a:r>
            <a:endParaRPr lang="zh-CN" altLang="en-US" dirty="0">
              <a:latin typeface="仿宋_GB2312" panose="02010609030101010101" charset="-122"/>
              <a:ea typeface="仿宋_GB2312" panose="02010609030101010101" charset="-122"/>
              <a:cs typeface="仿宋_GB2312" panose="02010609030101010101" charset="-122"/>
            </a:endParaRPr>
          </a:p>
          <a:p>
            <a:pPr marL="0" indent="0" algn="just" eaLnBrk="1" latinLnBrk="0" hangingPunct="1">
              <a:lnSpc>
                <a:spcPts val="2500"/>
              </a:lnSpc>
            </a:pPr>
            <a:r>
              <a:rPr lang="en-US" altLang="zh-CN" b="1" dirty="0">
                <a:latin typeface="楷体_GB2312" panose="02010609030101010101" charset="-122"/>
                <a:ea typeface="楷体_GB2312" panose="02010609030101010101" charset="-122"/>
                <a:cs typeface="楷体_GB2312" panose="02010609030101010101" charset="-122"/>
                <a:sym typeface="+mn-ea"/>
              </a:rPr>
              <a:t>    </a:t>
            </a:r>
            <a:r>
              <a:rPr lang="zh-CN" altLang="en-US" b="1" dirty="0">
                <a:latin typeface="楷体_GB2312" panose="02010609030101010101" charset="-122"/>
                <a:ea typeface="楷体_GB2312" panose="02010609030101010101" charset="-122"/>
                <a:cs typeface="楷体_GB2312" panose="02010609030101010101" charset="-122"/>
                <a:sym typeface="+mn-ea"/>
              </a:rPr>
              <a:t>（3）要注意是否具有与申报条款对应的条件</a:t>
            </a:r>
            <a:r>
              <a:rPr lang="zh-CN" altLang="en-US" b="1" dirty="0" smtClean="0">
                <a:latin typeface="楷体_GB2312" panose="02010609030101010101" charset="-122"/>
                <a:ea typeface="楷体_GB2312" panose="02010609030101010101" charset="-122"/>
                <a:cs typeface="楷体_GB2312" panose="02010609030101010101" charset="-122"/>
                <a:sym typeface="+mn-ea"/>
              </a:rPr>
              <a:t>。</a:t>
            </a:r>
            <a:r>
              <a:rPr lang="zh-CN" altLang="en-US" dirty="0" smtClean="0">
                <a:latin typeface="仿宋_GB2312" panose="02010609030101010101" charset="-122"/>
                <a:ea typeface="仿宋_GB2312" panose="02010609030101010101" charset="-122"/>
                <a:cs typeface="仿宋_GB2312" panose="02010609030101010101" charset="-122"/>
                <a:sym typeface="+mn-ea"/>
              </a:rPr>
              <a:t>比如</a:t>
            </a:r>
            <a:r>
              <a:rPr lang="zh-CN" altLang="en-US" dirty="0">
                <a:latin typeface="仿宋_GB2312" panose="02010609030101010101" charset="-122"/>
                <a:ea typeface="仿宋_GB2312" panose="02010609030101010101" charset="-122"/>
                <a:cs typeface="仿宋_GB2312" panose="02010609030101010101" charset="-122"/>
                <a:sym typeface="+mn-ea"/>
              </a:rPr>
              <a:t>，对纳入国家研发经费统计范围的企业研发经费达标奖励，如果企业尚未纳统，也没有在统计平台填报数据</a:t>
            </a:r>
            <a:r>
              <a:rPr lang="zh-CN" altLang="en-US" sz="1800" dirty="0">
                <a:latin typeface="仿宋_GB2312" panose="02010609030101010101" charset="-122"/>
                <a:ea typeface="仿宋_GB2312" panose="02010609030101010101" charset="-122"/>
                <a:cs typeface="仿宋_GB2312" panose="02010609030101010101" charset="-122"/>
                <a:sym typeface="+mn-ea"/>
              </a:rPr>
              <a:t>，是不能申请奖励的。</a:t>
            </a:r>
            <a:endParaRPr lang="zh-CN" altLang="en-US" sz="1800" dirty="0">
              <a:latin typeface="仿宋_GB2312" panose="02010609030101010101" charset="-122"/>
              <a:ea typeface="仿宋_GB2312" panose="02010609030101010101" charset="-122"/>
              <a:cs typeface="仿宋_GB2312" panose="02010609030101010101" charset="-122"/>
            </a:endParaRPr>
          </a:p>
        </p:txBody>
      </p:sp>
      <p:sp>
        <p:nvSpPr>
          <p:cNvPr id="10" name="圆角矩形 9"/>
          <p:cNvSpPr/>
          <p:nvPr>
            <p:custDataLst>
              <p:tags r:id="rId2"/>
            </p:custDataLst>
          </p:nvPr>
        </p:nvSpPr>
        <p:spPr>
          <a:xfrm flipV="1">
            <a:off x="639418" y="5373064"/>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01473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2.</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申报时间</a:t>
            </a:r>
            <a:endPar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23" name="圆角矩形 22"/>
          <p:cNvSpPr/>
          <p:nvPr/>
        </p:nvSpPr>
        <p:spPr>
          <a:xfrm flipV="1">
            <a:off x="755650" y="155702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11505" y="1484630"/>
            <a:ext cx="8354060" cy="4460875"/>
          </a:xfrm>
          <a:prstGeom prst="rect">
            <a:avLst/>
          </a:prstGeom>
          <a:noFill/>
        </p:spPr>
        <p:txBody>
          <a:bodyPr wrap="square" rtlCol="0">
            <a:noAutofit/>
          </a:bodyPr>
          <a:lstStyle/>
          <a:p>
            <a:pPr marL="0" indent="0" algn="just" eaLnBrk="1" latinLnBrk="0" hangingPunct="1">
              <a:lnSpc>
                <a:spcPts val="2400"/>
              </a:lnSpc>
            </a:pPr>
            <a:r>
              <a:rPr lang="en-US" altLang="zh-CN" b="1" dirty="0">
                <a:latin typeface="楷体_GB2312" panose="02010609030101010101" charset="-122"/>
                <a:ea typeface="楷体_GB2312" panose="02010609030101010101" charset="-122"/>
                <a:cs typeface="楷体_GB2312" panose="02010609030101010101" charset="-122"/>
                <a:sym typeface="+mn-ea"/>
              </a:rPr>
              <a:t>    </a:t>
            </a:r>
            <a:r>
              <a:rPr lang="en-US" altLang="zh-CN" b="1" dirty="0" smtClean="0">
                <a:latin typeface="楷体_GB2312" panose="02010609030101010101" charset="-122"/>
                <a:ea typeface="楷体_GB2312" panose="02010609030101010101" charset="-122"/>
                <a:cs typeface="楷体_GB2312" panose="02010609030101010101" charset="-122"/>
                <a:sym typeface="+mn-ea"/>
              </a:rPr>
              <a:t>  </a:t>
            </a:r>
            <a:r>
              <a:rPr lang="zh-CN" b="1" dirty="0" smtClean="0">
                <a:latin typeface="楷体_GB2312" panose="02010609030101010101" charset="-122"/>
                <a:ea typeface="楷体_GB2312" panose="02010609030101010101" charset="-122"/>
                <a:cs typeface="楷体_GB2312" panose="02010609030101010101" charset="-122"/>
                <a:sym typeface="+mn-ea"/>
              </a:rPr>
              <a:t>注意</a:t>
            </a:r>
            <a:r>
              <a:rPr lang="zh-CN" b="1" dirty="0">
                <a:latin typeface="楷体_GB2312" panose="02010609030101010101" charset="-122"/>
                <a:ea typeface="楷体_GB2312" panose="02010609030101010101" charset="-122"/>
                <a:cs typeface="楷体_GB2312" panose="02010609030101010101" charset="-122"/>
                <a:sym typeface="+mn-ea"/>
              </a:rPr>
              <a:t>关注政府网</a:t>
            </a:r>
            <a:r>
              <a:rPr lang="zh-CN" dirty="0">
                <a:latin typeface="仿宋_GB2312" panose="02010609030101010101" charset="-122"/>
                <a:ea typeface="仿宋_GB2312" panose="02010609030101010101" charset="-122"/>
                <a:cs typeface="仿宋_GB2312" panose="02010609030101010101" charset="-122"/>
                <a:sym typeface="+mn-ea"/>
              </a:rPr>
              <a:t>。我局一般在</a:t>
            </a:r>
            <a:r>
              <a:rPr lang="en-US" altLang="zh-CN" dirty="0">
                <a:latin typeface="仿宋_GB2312" panose="02010609030101010101" charset="-122"/>
                <a:ea typeface="仿宋_GB2312" panose="02010609030101010101" charset="-122"/>
                <a:cs typeface="仿宋_GB2312" panose="02010609030101010101" charset="-122"/>
                <a:sym typeface="+mn-ea"/>
              </a:rPr>
              <a:t>3</a:t>
            </a:r>
            <a:r>
              <a:rPr lang="zh-CN" altLang="en-US" dirty="0">
                <a:latin typeface="仿宋_GB2312" panose="02010609030101010101" charset="-122"/>
                <a:ea typeface="仿宋_GB2312" panose="02010609030101010101" charset="-122"/>
                <a:cs typeface="仿宋_GB2312" panose="02010609030101010101" charset="-122"/>
                <a:sym typeface="+mn-ea"/>
              </a:rPr>
              <a:t>月份左右，也就是待国家统计网</a:t>
            </a:r>
            <a:r>
              <a:rPr lang="en-US" altLang="zh-CN" dirty="0">
                <a:latin typeface="仿宋_GB2312" panose="02010609030101010101" charset="-122"/>
                <a:ea typeface="仿宋_GB2312" panose="02010609030101010101" charset="-122"/>
                <a:cs typeface="仿宋_GB2312" panose="02010609030101010101" charset="-122"/>
                <a:sym typeface="+mn-ea"/>
              </a:rPr>
              <a:t>3</a:t>
            </a:r>
            <a:r>
              <a:rPr lang="zh-CN" altLang="en-US" dirty="0">
                <a:latin typeface="仿宋_GB2312" panose="02010609030101010101" charset="-122"/>
                <a:ea typeface="仿宋_GB2312" panose="02010609030101010101" charset="-122"/>
                <a:cs typeface="仿宋_GB2312" panose="02010609030101010101" charset="-122"/>
                <a:sym typeface="+mn-ea"/>
              </a:rPr>
              <a:t>月</a:t>
            </a:r>
            <a:r>
              <a:rPr lang="en-US" altLang="zh-CN" dirty="0">
                <a:latin typeface="仿宋_GB2312" panose="02010609030101010101" charset="-122"/>
                <a:ea typeface="仿宋_GB2312" panose="02010609030101010101" charset="-122"/>
                <a:cs typeface="仿宋_GB2312" panose="02010609030101010101" charset="-122"/>
                <a:sym typeface="+mn-ea"/>
              </a:rPr>
              <a:t>10</a:t>
            </a:r>
            <a:r>
              <a:rPr lang="zh-CN" altLang="en-US" dirty="0">
                <a:latin typeface="仿宋_GB2312" panose="02010609030101010101" charset="-122"/>
                <a:ea typeface="仿宋_GB2312" panose="02010609030101010101" charset="-122"/>
                <a:cs typeface="仿宋_GB2312" panose="02010609030101010101" charset="-122"/>
                <a:sym typeface="+mn-ea"/>
              </a:rPr>
              <a:t>日开</a:t>
            </a:r>
            <a:endParaRPr lang="zh-CN" altLang="en-US" dirty="0">
              <a:latin typeface="仿宋_GB2312" panose="02010609030101010101" charset="-122"/>
              <a:ea typeface="仿宋_GB2312" panose="02010609030101010101" charset="-122"/>
              <a:cs typeface="仿宋_GB2312" panose="02010609030101010101" charset="-122"/>
              <a:sym typeface="+mn-ea"/>
            </a:endParaRPr>
          </a:p>
          <a:p>
            <a:pPr marL="0" indent="0" algn="just" eaLnBrk="1" latinLnBrk="0" hangingPunct="1">
              <a:lnSpc>
                <a:spcPts val="2400"/>
              </a:lnSpc>
            </a:pPr>
            <a:r>
              <a:rPr lang="en-US" altLang="zh-CN" dirty="0" smtClean="0">
                <a:latin typeface="仿宋_GB2312" panose="02010609030101010101" charset="-122"/>
                <a:ea typeface="仿宋_GB2312" panose="02010609030101010101" charset="-122"/>
                <a:cs typeface="仿宋_GB2312" panose="02010609030101010101" charset="-122"/>
                <a:sym typeface="+mn-ea"/>
              </a:rPr>
              <a:t>      </a:t>
            </a:r>
            <a:r>
              <a:rPr lang="zh-CN" altLang="en-US" dirty="0" smtClean="0">
                <a:latin typeface="仿宋_GB2312" panose="02010609030101010101" charset="-122"/>
                <a:ea typeface="仿宋_GB2312" panose="02010609030101010101" charset="-122"/>
                <a:cs typeface="仿宋_GB2312" panose="02010609030101010101" charset="-122"/>
                <a:sym typeface="+mn-ea"/>
              </a:rPr>
              <a:t>网前后</a:t>
            </a:r>
            <a:r>
              <a:rPr lang="zh-CN" altLang="en-US" dirty="0">
                <a:latin typeface="仿宋_GB2312" panose="02010609030101010101" charset="-122"/>
                <a:ea typeface="仿宋_GB2312" panose="02010609030101010101" charset="-122"/>
                <a:cs typeface="仿宋_GB2312" panose="02010609030101010101" charset="-122"/>
                <a:sym typeface="+mn-ea"/>
              </a:rPr>
              <a:t>，</a:t>
            </a:r>
            <a:r>
              <a:rPr lang="zh-CN" dirty="0">
                <a:latin typeface="仿宋_GB2312" panose="02010609030101010101" charset="-122"/>
                <a:ea typeface="仿宋_GB2312" panose="02010609030101010101" charset="-122"/>
                <a:cs typeface="仿宋_GB2312" panose="02010609030101010101" charset="-122"/>
                <a:sym typeface="+mn-ea"/>
              </a:rPr>
              <a:t>在县政府网站发布申报通知，同时会在县科技工作群告知。</a:t>
            </a:r>
            <a:endParaRPr lang="zh-CN" sz="1800" dirty="0">
              <a:latin typeface="仿宋_GB2312" panose="02010609030101010101" charset="-122"/>
              <a:ea typeface="仿宋_GB2312" panose="02010609030101010101" charset="-122"/>
              <a:cs typeface="仿宋_GB2312" panose="02010609030101010101" charset="-122"/>
            </a:endParaRPr>
          </a:p>
        </p:txBody>
      </p:sp>
      <p:sp>
        <p:nvSpPr>
          <p:cNvPr id="9" name="文本框 8"/>
          <p:cNvSpPr txBox="1"/>
          <p:nvPr/>
        </p:nvSpPr>
        <p:spPr>
          <a:xfrm>
            <a:off x="1346200" y="864235"/>
            <a:ext cx="3048000" cy="368300"/>
          </a:xfrm>
          <a:prstGeom prst="rect">
            <a:avLst/>
          </a:prstGeom>
          <a:noFill/>
        </p:spPr>
        <p:txBody>
          <a:bodyPr wrap="square" rtlCol="0">
            <a:spAutoFit/>
          </a:bodyPr>
          <a:lstStyle/>
          <a:p>
            <a:endParaRPr lang="zh-CN" altLang="en-US"/>
          </a:p>
        </p:txBody>
      </p:sp>
      <p:sp>
        <p:nvSpPr>
          <p:cNvPr id="11" name="文本框 10"/>
          <p:cNvSpPr txBox="1"/>
          <p:nvPr>
            <p:custDataLst>
              <p:tags r:id="rId1"/>
            </p:custDataLst>
          </p:nvPr>
        </p:nvSpPr>
        <p:spPr>
          <a:xfrm>
            <a:off x="1473200" y="991235"/>
            <a:ext cx="3048000" cy="368300"/>
          </a:xfrm>
          <a:prstGeom prst="rect">
            <a:avLst/>
          </a:prstGeom>
          <a:noFill/>
        </p:spPr>
        <p:txBody>
          <a:bodyPr wrap="square" rtlCol="0">
            <a:spAutoFit/>
          </a:bodyPr>
          <a:lstStyle/>
          <a:p>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01473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涉企信息表</a:t>
            </a:r>
            <a:endPar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23" name="圆角矩形 22"/>
          <p:cNvSpPr/>
          <p:nvPr/>
        </p:nvSpPr>
        <p:spPr>
          <a:xfrm flipV="1">
            <a:off x="827405" y="1412875"/>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67360" y="1359535"/>
            <a:ext cx="8379460" cy="4519295"/>
          </a:xfrm>
          <a:prstGeom prst="rect">
            <a:avLst/>
          </a:prstGeom>
          <a:noFill/>
        </p:spPr>
        <p:txBody>
          <a:bodyPr wrap="square" rtlCol="0">
            <a:noAutofit/>
          </a:bodyPr>
          <a:lstStyle/>
          <a:p>
            <a:pPr marL="0" indent="0" algn="just" eaLnBrk="1" latinLnBrk="0" hangingPunct="1">
              <a:lnSpc>
                <a:spcPts val="2400"/>
              </a:lnSpc>
            </a:pPr>
            <a:r>
              <a:rPr lang="en-US" altLang="zh-CN" b="1" dirty="0">
                <a:latin typeface="楷体_GB2312" panose="02010609030101010101" charset="-122"/>
                <a:ea typeface="楷体_GB2312" panose="02010609030101010101" charset="-122"/>
                <a:cs typeface="楷体_GB2312" panose="02010609030101010101" charset="-122"/>
                <a:sym typeface="+mn-ea"/>
              </a:rPr>
              <a:t>    </a:t>
            </a:r>
            <a:r>
              <a:rPr lang="en-US" altLang="zh-CN" b="1" dirty="0" smtClean="0">
                <a:latin typeface="楷体_GB2312" panose="02010609030101010101" charset="-122"/>
                <a:ea typeface="楷体_GB2312" panose="02010609030101010101" charset="-122"/>
                <a:cs typeface="楷体_GB2312" panose="02010609030101010101" charset="-122"/>
                <a:sym typeface="+mn-ea"/>
              </a:rPr>
              <a:t>   </a:t>
            </a:r>
            <a:r>
              <a:rPr lang="zh-CN" b="1" dirty="0" smtClean="0">
                <a:latin typeface="楷体_GB2312" panose="02010609030101010101" charset="-122"/>
                <a:ea typeface="楷体_GB2312" panose="02010609030101010101" charset="-122"/>
                <a:cs typeface="楷体_GB2312" panose="02010609030101010101" charset="-122"/>
                <a:sym typeface="+mn-ea"/>
              </a:rPr>
              <a:t>请</a:t>
            </a:r>
            <a:r>
              <a:rPr lang="zh-CN" b="1" dirty="0">
                <a:latin typeface="楷体_GB2312" panose="02010609030101010101" charset="-122"/>
                <a:ea typeface="楷体_GB2312" panose="02010609030101010101" charset="-122"/>
                <a:cs typeface="楷体_GB2312" panose="02010609030101010101" charset="-122"/>
                <a:sym typeface="+mn-ea"/>
              </a:rPr>
              <a:t>务必认真填写。</a:t>
            </a:r>
            <a:r>
              <a:rPr lang="zh-CN" sz="1800" dirty="0">
                <a:latin typeface="仿宋_GB2312" panose="02010609030101010101" charset="-122"/>
                <a:ea typeface="仿宋_GB2312" panose="02010609030101010101" charset="-122"/>
                <a:cs typeface="仿宋_GB2312" panose="02010609030101010101" charset="-122"/>
                <a:sym typeface="+mn-ea"/>
              </a:rPr>
              <a:t>在发放资金前，财政部门还要求填写涉企信息表，提供</a:t>
            </a:r>
            <a:r>
              <a:rPr lang="en-US" altLang="zh-CN" sz="1800" dirty="0">
                <a:latin typeface="仿宋_GB2312" panose="02010609030101010101" charset="-122"/>
                <a:ea typeface="仿宋_GB2312" panose="02010609030101010101" charset="-122"/>
                <a:cs typeface="仿宋_GB2312" panose="02010609030101010101" charset="-122"/>
                <a:sym typeface="+mn-ea"/>
              </a:rPr>
              <a:t>  </a:t>
            </a:r>
            <a:endParaRPr lang="en-US" altLang="zh-CN" sz="1800" dirty="0">
              <a:latin typeface="仿宋_GB2312" panose="02010609030101010101" charset="-122"/>
              <a:ea typeface="仿宋_GB2312" panose="02010609030101010101" charset="-122"/>
              <a:cs typeface="仿宋_GB2312" panose="02010609030101010101" charset="-122"/>
              <a:sym typeface="+mn-ea"/>
            </a:endParaRPr>
          </a:p>
          <a:p>
            <a:pPr marL="0" indent="0" algn="just" eaLnBrk="1" latinLnBrk="0" hangingPunct="1">
              <a:lnSpc>
                <a:spcPts val="2400"/>
              </a:lnSpc>
            </a:pPr>
            <a:r>
              <a:rPr lang="en-US" altLang="zh-CN" sz="1800" dirty="0">
                <a:latin typeface="仿宋_GB2312" panose="02010609030101010101" charset="-122"/>
                <a:ea typeface="仿宋_GB2312" panose="02010609030101010101" charset="-122"/>
                <a:cs typeface="仿宋_GB2312" panose="02010609030101010101" charset="-122"/>
                <a:sym typeface="+mn-ea"/>
              </a:rPr>
              <a:t>       </a:t>
            </a:r>
            <a:r>
              <a:rPr lang="zh-CN" sz="1800" dirty="0">
                <a:latin typeface="仿宋_GB2312" panose="02010609030101010101" charset="-122"/>
                <a:ea typeface="仿宋_GB2312" panose="02010609030101010101" charset="-122"/>
                <a:cs typeface="仿宋_GB2312" panose="02010609030101010101" charset="-122"/>
                <a:sym typeface="+mn-ea"/>
              </a:rPr>
              <a:t>给涉企系统查验。请注意填写公司名称必须与印章一致，如公司名称年内</a:t>
            </a:r>
            <a:r>
              <a:rPr lang="en-US" altLang="zh-CN" sz="1800" dirty="0">
                <a:latin typeface="仿宋_GB2312" panose="02010609030101010101" charset="-122"/>
                <a:ea typeface="仿宋_GB2312" panose="02010609030101010101" charset="-122"/>
                <a:cs typeface="仿宋_GB2312" panose="02010609030101010101" charset="-122"/>
                <a:sym typeface="+mn-ea"/>
              </a:rPr>
              <a:t> </a:t>
            </a:r>
            <a:endParaRPr lang="en-US" altLang="zh-CN" sz="1800" dirty="0">
              <a:latin typeface="仿宋_GB2312" panose="02010609030101010101" charset="-122"/>
              <a:ea typeface="仿宋_GB2312" panose="02010609030101010101" charset="-122"/>
              <a:cs typeface="仿宋_GB2312" panose="02010609030101010101" charset="-122"/>
              <a:sym typeface="+mn-ea"/>
            </a:endParaRPr>
          </a:p>
          <a:p>
            <a:pPr marL="0" indent="0" algn="just" eaLnBrk="1" latinLnBrk="0" hangingPunct="1">
              <a:lnSpc>
                <a:spcPts val="2400"/>
              </a:lnSpc>
            </a:pPr>
            <a:r>
              <a:rPr lang="en-US" altLang="zh-CN" sz="1800" dirty="0">
                <a:latin typeface="仿宋_GB2312" panose="02010609030101010101" charset="-122"/>
                <a:ea typeface="仿宋_GB2312" panose="02010609030101010101" charset="-122"/>
                <a:cs typeface="仿宋_GB2312" panose="02010609030101010101" charset="-122"/>
                <a:sym typeface="+mn-ea"/>
              </a:rPr>
              <a:t>       </a:t>
            </a:r>
            <a:r>
              <a:rPr lang="zh-CN" sz="1800" dirty="0">
                <a:latin typeface="仿宋_GB2312" panose="02010609030101010101" charset="-122"/>
                <a:ea typeface="仿宋_GB2312" panose="02010609030101010101" charset="-122"/>
                <a:cs typeface="仿宋_GB2312" panose="02010609030101010101" charset="-122"/>
                <a:sym typeface="+mn-ea"/>
              </a:rPr>
              <a:t>更改,</a:t>
            </a:r>
            <a:r>
              <a:rPr lang="zh-CN" sz="1800" dirty="0" smtClean="0">
                <a:latin typeface="仿宋_GB2312" panose="02010609030101010101" charset="-122"/>
                <a:ea typeface="仿宋_GB2312" panose="02010609030101010101" charset="-122"/>
                <a:cs typeface="仿宋_GB2312" panose="02010609030101010101" charset="-122"/>
                <a:sym typeface="+mn-ea"/>
              </a:rPr>
              <a:t>及时</a:t>
            </a:r>
            <a:r>
              <a:rPr lang="zh-CN" sz="1800" dirty="0">
                <a:latin typeface="仿宋_GB2312" panose="02010609030101010101" charset="-122"/>
                <a:ea typeface="仿宋_GB2312" panose="02010609030101010101" charset="-122"/>
                <a:cs typeface="仿宋_GB2312" panose="02010609030101010101" charset="-122"/>
                <a:sym typeface="+mn-ea"/>
              </a:rPr>
              <a:t>告知我们;机构代码中，字母大小写、字母I与数字1不要混淆，</a:t>
            </a:r>
            <a:endParaRPr lang="zh-CN" sz="1800" dirty="0">
              <a:latin typeface="仿宋_GB2312" panose="02010609030101010101" charset="-122"/>
              <a:ea typeface="仿宋_GB2312" panose="02010609030101010101" charset="-122"/>
              <a:cs typeface="仿宋_GB2312" panose="02010609030101010101" charset="-122"/>
              <a:sym typeface="+mn-ea"/>
            </a:endParaRPr>
          </a:p>
          <a:p>
            <a:pPr marL="0" indent="0" algn="just" eaLnBrk="1" latinLnBrk="0" hangingPunct="1">
              <a:lnSpc>
                <a:spcPts val="2400"/>
              </a:lnSpc>
            </a:pPr>
            <a:r>
              <a:rPr lang="en-US" altLang="zh-CN" sz="1800" dirty="0">
                <a:latin typeface="仿宋_GB2312" panose="02010609030101010101" charset="-122"/>
                <a:ea typeface="仿宋_GB2312" panose="02010609030101010101" charset="-122"/>
                <a:cs typeface="仿宋_GB2312" panose="02010609030101010101" charset="-122"/>
                <a:sym typeface="+mn-ea"/>
              </a:rPr>
              <a:t>       </a:t>
            </a:r>
            <a:r>
              <a:rPr lang="zh-CN" sz="1800" dirty="0">
                <a:latin typeface="仿宋_GB2312" panose="02010609030101010101" charset="-122"/>
                <a:ea typeface="仿宋_GB2312" panose="02010609030101010101" charset="-122"/>
                <a:cs typeface="仿宋_GB2312" panose="02010609030101010101" charset="-122"/>
                <a:sym typeface="+mn-ea"/>
              </a:rPr>
              <a:t>中间不要</a:t>
            </a:r>
            <a:r>
              <a:rPr lang="zh-CN" sz="1800" dirty="0" smtClean="0">
                <a:latin typeface="仿宋_GB2312" panose="02010609030101010101" charset="-122"/>
                <a:ea typeface="仿宋_GB2312" panose="02010609030101010101" charset="-122"/>
                <a:cs typeface="仿宋_GB2312" panose="02010609030101010101" charset="-122"/>
                <a:sym typeface="+mn-ea"/>
              </a:rPr>
              <a:t>随意</a:t>
            </a:r>
            <a:r>
              <a:rPr lang="zh-CN" sz="1800" dirty="0">
                <a:latin typeface="仿宋_GB2312" panose="02010609030101010101" charset="-122"/>
                <a:ea typeface="仿宋_GB2312" panose="02010609030101010101" charset="-122"/>
                <a:cs typeface="仿宋_GB2312" panose="02010609030101010101" charset="-122"/>
                <a:sym typeface="+mn-ea"/>
              </a:rPr>
              <a:t>出现空格。这些问题年年都有，请大家细心一些，否则查找</a:t>
            </a:r>
            <a:endParaRPr lang="zh-CN" sz="1800" dirty="0">
              <a:latin typeface="仿宋_GB2312" panose="02010609030101010101" charset="-122"/>
              <a:ea typeface="仿宋_GB2312" panose="02010609030101010101" charset="-122"/>
              <a:cs typeface="仿宋_GB2312" panose="02010609030101010101" charset="-122"/>
              <a:sym typeface="+mn-ea"/>
            </a:endParaRPr>
          </a:p>
          <a:p>
            <a:pPr marL="0" indent="0" algn="just" eaLnBrk="1" latinLnBrk="0" hangingPunct="1">
              <a:lnSpc>
                <a:spcPts val="2400"/>
              </a:lnSpc>
            </a:pPr>
            <a:r>
              <a:rPr lang="en-US" altLang="zh-CN" sz="1800" dirty="0">
                <a:latin typeface="仿宋_GB2312" panose="02010609030101010101" charset="-122"/>
                <a:ea typeface="仿宋_GB2312" panose="02010609030101010101" charset="-122"/>
                <a:cs typeface="仿宋_GB2312" panose="02010609030101010101" charset="-122"/>
                <a:sym typeface="+mn-ea"/>
              </a:rPr>
              <a:t>       </a:t>
            </a:r>
            <a:r>
              <a:rPr lang="zh-CN" sz="1800" dirty="0">
                <a:latin typeface="仿宋_GB2312" panose="02010609030101010101" charset="-122"/>
                <a:ea typeface="仿宋_GB2312" panose="02010609030101010101" charset="-122"/>
                <a:cs typeface="仿宋_GB2312" panose="02010609030101010101" charset="-122"/>
                <a:sym typeface="+mn-ea"/>
              </a:rPr>
              <a:t>过程</a:t>
            </a:r>
            <a:r>
              <a:rPr lang="zh-CN" sz="1800" dirty="0">
                <a:latin typeface="仿宋_GB2312" panose="02010609030101010101" charset="-122"/>
                <a:ea typeface="仿宋_GB2312" panose="02010609030101010101" charset="-122"/>
                <a:cs typeface="仿宋_GB2312" panose="02010609030101010101" charset="-122"/>
                <a:sym typeface="+mn-ea"/>
              </a:rPr>
              <a:t>麻烦。标记红色星号的栏目为必填项。</a:t>
            </a:r>
            <a:endParaRPr lang="zh-CN" sz="1800" dirty="0">
              <a:latin typeface="仿宋_GB2312" panose="02010609030101010101" charset="-122"/>
              <a:ea typeface="仿宋_GB2312" panose="02010609030101010101" charset="-122"/>
              <a:cs typeface="仿宋_GB2312" panose="02010609030101010101" charset="-122"/>
              <a:sym typeface="+mn-ea"/>
            </a:endParaRPr>
          </a:p>
        </p:txBody>
      </p:sp>
      <p:sp>
        <p:nvSpPr>
          <p:cNvPr id="9" name="文本框 8"/>
          <p:cNvSpPr txBox="1"/>
          <p:nvPr/>
        </p:nvSpPr>
        <p:spPr>
          <a:xfrm>
            <a:off x="1346200" y="864235"/>
            <a:ext cx="3048000" cy="368300"/>
          </a:xfrm>
          <a:prstGeom prst="rect">
            <a:avLst/>
          </a:prstGeom>
          <a:noFill/>
        </p:spPr>
        <p:txBody>
          <a:bodyPr wrap="square" rtlCol="0">
            <a:spAutoFit/>
          </a:bodyPr>
          <a:lstStyle/>
          <a:p>
            <a:endParaRPr lang="zh-CN" altLang="en-US"/>
          </a:p>
        </p:txBody>
      </p:sp>
      <p:sp>
        <p:nvSpPr>
          <p:cNvPr id="11" name="文本框 10"/>
          <p:cNvSpPr txBox="1"/>
          <p:nvPr>
            <p:custDataLst>
              <p:tags r:id="rId1"/>
            </p:custDataLst>
          </p:nvPr>
        </p:nvSpPr>
        <p:spPr>
          <a:xfrm>
            <a:off x="1473200" y="991235"/>
            <a:ext cx="3048000" cy="368300"/>
          </a:xfrm>
          <a:prstGeom prst="rect">
            <a:avLst/>
          </a:prstGeom>
          <a:noFill/>
        </p:spPr>
        <p:txBody>
          <a:bodyPr wrap="square" rtlCol="0">
            <a:spAutoFit/>
          </a:bodyPr>
          <a:lstStyle/>
          <a:p>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955"/>
            <a:ext cx="8235950" cy="1014730"/>
          </a:xfrm>
        </p:spPr>
        <p:txBody>
          <a:bodyPr>
            <a:normAutofit/>
          </a:bodyPr>
          <a:lstStyle/>
          <a:p>
            <a:pPr marL="0" indent="0" algn="l" fontAlgn="auto">
              <a:lnSpc>
                <a:spcPct val="150000"/>
              </a:lnSpc>
            </a:pP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a:t>
            </a:r>
            <a:r>
              <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资金使用</a:t>
            </a:r>
            <a:endParaRPr lang="zh-CN" altLang="en-US" sz="311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a:xfrm>
            <a:off x="457200" y="1484630"/>
            <a:ext cx="8229600" cy="3470910"/>
          </a:xfrm>
        </p:spPr>
        <p:txBody>
          <a:bodyPr>
            <a:normAutofit/>
          </a:bodyPr>
          <a:lstStyle/>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a:lnSpc>
                <a:spcPct val="150000"/>
              </a:lnSpc>
              <a:buNone/>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页脚占位符 1"/>
          <p:cNvSpPr>
            <a:spLocks noGrp="1"/>
          </p:cNvSpPr>
          <p:nvPr>
            <p:ph type="ftr" sz="quarter" idx="11"/>
          </p:nvPr>
        </p:nvSpPr>
        <p:spPr/>
        <p:txBody>
          <a:bodyPr/>
          <a:lstStyle/>
          <a:p>
            <a:pPr>
              <a:defRPr/>
            </a:pPr>
            <a:endParaRPr lang="zh-CN" altLang="en-US"/>
          </a:p>
        </p:txBody>
      </p:sp>
      <p:sp>
        <p:nvSpPr>
          <p:cNvPr id="23" name="圆角矩形 22"/>
          <p:cNvSpPr/>
          <p:nvPr/>
        </p:nvSpPr>
        <p:spPr>
          <a:xfrm flipV="1">
            <a:off x="827405" y="1772920"/>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custDataLst>
              <p:tags r:id="rId1"/>
            </p:custDataLst>
          </p:nvPr>
        </p:nvSpPr>
        <p:spPr>
          <a:xfrm flipV="1">
            <a:off x="827405" y="1412875"/>
            <a:ext cx="27495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83895" y="1372870"/>
            <a:ext cx="7860665" cy="4710430"/>
          </a:xfrm>
          <a:prstGeom prst="rect">
            <a:avLst/>
          </a:prstGeom>
          <a:noFill/>
        </p:spPr>
        <p:txBody>
          <a:bodyPr wrap="square" rtlCol="0">
            <a:noAutofit/>
          </a:bodyPr>
          <a:lstStyle/>
          <a:p>
            <a:pPr marL="0" indent="0" algn="just" eaLnBrk="1" latinLnBrk="0" hangingPunct="1">
              <a:lnSpc>
                <a:spcPts val="2400"/>
              </a:lnSpc>
            </a:pPr>
            <a:r>
              <a:rPr lang="en-US" altLang="zh-CN" b="1" dirty="0">
                <a:latin typeface="楷体_GB2312" panose="02010609030101010101" charset="-122"/>
                <a:ea typeface="楷体_GB2312" panose="02010609030101010101" charset="-122"/>
                <a:cs typeface="楷体_GB2312" panose="02010609030101010101" charset="-122"/>
                <a:sym typeface="+mn-ea"/>
              </a:rPr>
              <a:t>     </a:t>
            </a:r>
            <a:r>
              <a:rPr lang="en-US" altLang="zh-CN" b="1" dirty="0" smtClean="0">
                <a:latin typeface="楷体_GB2312" panose="02010609030101010101" charset="-122"/>
                <a:ea typeface="楷体_GB2312" panose="02010609030101010101" charset="-122"/>
                <a:cs typeface="楷体_GB2312" panose="02010609030101010101" charset="-122"/>
                <a:sym typeface="+mn-ea"/>
              </a:rPr>
              <a:t>  </a:t>
            </a:r>
            <a:r>
              <a:rPr lang="zh-CN" altLang="en-US" dirty="0" smtClean="0">
                <a:latin typeface="仿宋_GB2312" panose="02010609030101010101" charset="-122"/>
                <a:ea typeface="仿宋_GB2312" panose="02010609030101010101" charset="-122"/>
                <a:cs typeface="仿宋_GB2312" panose="02010609030101010101" charset="-122"/>
                <a:sym typeface="+mn-ea"/>
              </a:rPr>
              <a:t>所</a:t>
            </a:r>
            <a:r>
              <a:rPr lang="zh-CN" altLang="en-US" dirty="0">
                <a:latin typeface="仿宋_GB2312" panose="02010609030101010101" charset="-122"/>
                <a:ea typeface="仿宋_GB2312" panose="02010609030101010101" charset="-122"/>
                <a:cs typeface="仿宋_GB2312" panose="02010609030101010101" charset="-122"/>
                <a:sym typeface="+mn-ea"/>
              </a:rPr>
              <a:t>提供的账户必须是企业基本账户。</a:t>
            </a:r>
            <a:endParaRPr lang="zh-CN" altLang="en-US" b="1" dirty="0">
              <a:latin typeface="楷体_GB2312" panose="02010609030101010101" charset="-122"/>
              <a:ea typeface="楷体_GB2312" panose="02010609030101010101" charset="-122"/>
              <a:cs typeface="楷体_GB2312" panose="02010609030101010101" charset="-122"/>
              <a:sym typeface="+mn-ea"/>
            </a:endParaRPr>
          </a:p>
          <a:p>
            <a:pPr marL="0" indent="0" algn="just" eaLnBrk="1" latinLnBrk="0" hangingPunct="1">
              <a:lnSpc>
                <a:spcPts val="2400"/>
              </a:lnSpc>
            </a:pPr>
            <a:r>
              <a:rPr lang="en-US" altLang="zh-CN" sz="1800" dirty="0">
                <a:latin typeface="仿宋_GB2312" panose="02010609030101010101" charset="-122"/>
                <a:ea typeface="仿宋_GB2312" panose="02010609030101010101" charset="-122"/>
                <a:cs typeface="仿宋_GB2312" panose="02010609030101010101" charset="-122"/>
              </a:rPr>
              <a:t>     </a:t>
            </a:r>
            <a:r>
              <a:rPr lang="en-US" altLang="zh-CN" sz="1800" dirty="0" smtClean="0">
                <a:latin typeface="仿宋_GB2312" panose="02010609030101010101" charset="-122"/>
                <a:ea typeface="仿宋_GB2312" panose="02010609030101010101" charset="-122"/>
                <a:cs typeface="仿宋_GB2312" panose="02010609030101010101" charset="-122"/>
              </a:rPr>
              <a:t>  </a:t>
            </a:r>
            <a:r>
              <a:rPr lang="zh-CN" altLang="en-US" sz="1800" dirty="0" smtClean="0">
                <a:latin typeface="仿宋_GB2312" panose="02010609030101010101" charset="-122"/>
                <a:ea typeface="仿宋_GB2312" panose="02010609030101010101" charset="-122"/>
                <a:cs typeface="仿宋_GB2312" panose="02010609030101010101" charset="-122"/>
              </a:rPr>
              <a:t>建议</a:t>
            </a:r>
            <a:r>
              <a:rPr lang="zh-CN" altLang="en-US" sz="1800" dirty="0">
                <a:latin typeface="仿宋_GB2312" panose="02010609030101010101" charset="-122"/>
                <a:ea typeface="仿宋_GB2312" panose="02010609030101010101" charset="-122"/>
                <a:cs typeface="仿宋_GB2312" panose="02010609030101010101" charset="-122"/>
              </a:rPr>
              <a:t>企业获得奖补当年即把奖金全部使用掉，科技创新奖励资金</a:t>
            </a:r>
            <a:r>
              <a:rPr lang="en-US" altLang="zh-CN" sz="1800" dirty="0">
                <a:latin typeface="仿宋_GB2312" panose="02010609030101010101" charset="-122"/>
                <a:ea typeface="仿宋_GB2312" panose="02010609030101010101" charset="-122"/>
                <a:cs typeface="仿宋_GB2312" panose="02010609030101010101" charset="-122"/>
              </a:rPr>
              <a:t> </a:t>
            </a:r>
            <a:endParaRPr lang="en-US" altLang="zh-CN" sz="1800" dirty="0">
              <a:latin typeface="仿宋_GB2312" panose="02010609030101010101" charset="-122"/>
              <a:ea typeface="仿宋_GB2312" panose="02010609030101010101" charset="-122"/>
              <a:cs typeface="仿宋_GB2312" panose="02010609030101010101" charset="-122"/>
            </a:endParaRPr>
          </a:p>
          <a:p>
            <a:pPr marL="0" indent="0" algn="just" eaLnBrk="1" latinLnBrk="0" hangingPunct="1">
              <a:lnSpc>
                <a:spcPts val="2400"/>
              </a:lnSpc>
            </a:pPr>
            <a:r>
              <a:rPr lang="en-US" altLang="zh-CN" sz="1800" dirty="0">
                <a:latin typeface="仿宋_GB2312" panose="02010609030101010101" charset="-122"/>
                <a:ea typeface="仿宋_GB2312" panose="02010609030101010101" charset="-122"/>
                <a:cs typeface="仿宋_GB2312" panose="02010609030101010101" charset="-122"/>
              </a:rPr>
              <a:t>     </a:t>
            </a:r>
            <a:r>
              <a:rPr lang="en-US" altLang="zh-CN" sz="1800" dirty="0" smtClean="0">
                <a:latin typeface="仿宋_GB2312" panose="02010609030101010101" charset="-122"/>
                <a:ea typeface="仿宋_GB2312" panose="02010609030101010101" charset="-122"/>
                <a:cs typeface="仿宋_GB2312" panose="02010609030101010101" charset="-122"/>
              </a:rPr>
              <a:t>  </a:t>
            </a:r>
            <a:r>
              <a:rPr lang="zh-CN" altLang="en-US" sz="1800" dirty="0" smtClean="0">
                <a:latin typeface="仿宋_GB2312" panose="02010609030101010101" charset="-122"/>
                <a:ea typeface="仿宋_GB2312" panose="02010609030101010101" charset="-122"/>
                <a:cs typeface="仿宋_GB2312" panose="02010609030101010101" charset="-122"/>
              </a:rPr>
              <a:t>尽管</a:t>
            </a:r>
            <a:r>
              <a:rPr lang="zh-CN" altLang="en-US" sz="1800" dirty="0">
                <a:latin typeface="仿宋_GB2312" panose="02010609030101010101" charset="-122"/>
                <a:ea typeface="仿宋_GB2312" panose="02010609030101010101" charset="-122"/>
                <a:cs typeface="仿宋_GB2312" panose="02010609030101010101" charset="-122"/>
              </a:rPr>
              <a:t>未做过严要求，但原则上要用于研发。近年来审计、巡察工</a:t>
            </a:r>
            <a:endParaRPr lang="zh-CN" altLang="en-US" sz="1800" dirty="0">
              <a:latin typeface="仿宋_GB2312" panose="02010609030101010101" charset="-122"/>
              <a:ea typeface="仿宋_GB2312" panose="02010609030101010101" charset="-122"/>
              <a:cs typeface="仿宋_GB2312" panose="02010609030101010101" charset="-122"/>
            </a:endParaRPr>
          </a:p>
          <a:p>
            <a:pPr marL="0" indent="0" algn="just" eaLnBrk="1" latinLnBrk="0" hangingPunct="1">
              <a:lnSpc>
                <a:spcPts val="2400"/>
              </a:lnSpc>
            </a:pPr>
            <a:r>
              <a:rPr lang="en-US" altLang="zh-CN" sz="1800" dirty="0">
                <a:latin typeface="仿宋_GB2312" panose="02010609030101010101" charset="-122"/>
                <a:ea typeface="仿宋_GB2312" panose="02010609030101010101" charset="-122"/>
                <a:cs typeface="仿宋_GB2312" panose="02010609030101010101" charset="-122"/>
              </a:rPr>
              <a:t>    </a:t>
            </a:r>
            <a:r>
              <a:rPr lang="en-US" altLang="zh-CN" sz="1800" dirty="0" smtClean="0">
                <a:latin typeface="仿宋_GB2312" panose="02010609030101010101" charset="-122"/>
                <a:ea typeface="仿宋_GB2312" panose="02010609030101010101" charset="-122"/>
                <a:cs typeface="仿宋_GB2312" panose="02010609030101010101" charset="-122"/>
              </a:rPr>
              <a:t>   </a:t>
            </a:r>
            <a:r>
              <a:rPr lang="zh-CN" altLang="en-US" sz="1800" dirty="0">
                <a:latin typeface="仿宋_GB2312" panose="02010609030101010101" charset="-122"/>
                <a:ea typeface="仿宋_GB2312" panose="02010609030101010101" charset="-122"/>
                <a:cs typeface="仿宋_GB2312" panose="02010609030101010101" charset="-122"/>
              </a:rPr>
              <a:t>作对奖励资金高度关注，为避免不必要的麻烦，请企业</a:t>
            </a:r>
            <a:r>
              <a:rPr lang="zh-CN" sz="1800" dirty="0">
                <a:latin typeface="仿宋_GB2312" panose="02010609030101010101" charset="-122"/>
                <a:ea typeface="仿宋_GB2312" panose="02010609030101010101" charset="-122"/>
                <a:cs typeface="仿宋_GB2312" panose="02010609030101010101" charset="-122"/>
              </a:rPr>
              <a:t>一律在第</a:t>
            </a:r>
            <a:r>
              <a:rPr lang="en-US" altLang="zh-CN" sz="1800" dirty="0">
                <a:latin typeface="仿宋_GB2312" panose="02010609030101010101" charset="-122"/>
                <a:ea typeface="仿宋_GB2312" panose="02010609030101010101" charset="-122"/>
                <a:cs typeface="仿宋_GB2312" panose="02010609030101010101" charset="-122"/>
              </a:rPr>
              <a:t>    </a:t>
            </a:r>
            <a:endParaRPr lang="en-US" altLang="zh-CN" sz="1800" dirty="0">
              <a:latin typeface="仿宋_GB2312" panose="02010609030101010101" charset="-122"/>
              <a:ea typeface="仿宋_GB2312" panose="02010609030101010101" charset="-122"/>
              <a:cs typeface="仿宋_GB2312" panose="02010609030101010101" charset="-122"/>
            </a:endParaRPr>
          </a:p>
          <a:p>
            <a:pPr marL="0" indent="0" algn="just" eaLnBrk="1" latinLnBrk="0" hangingPunct="1">
              <a:lnSpc>
                <a:spcPts val="2400"/>
              </a:lnSpc>
            </a:pPr>
            <a:r>
              <a:rPr lang="en-US" altLang="zh-CN" sz="1800" dirty="0">
                <a:latin typeface="仿宋_GB2312" panose="02010609030101010101" charset="-122"/>
                <a:ea typeface="仿宋_GB2312" panose="02010609030101010101" charset="-122"/>
                <a:cs typeface="仿宋_GB2312" panose="02010609030101010101" charset="-122"/>
              </a:rPr>
              <a:t>     </a:t>
            </a:r>
            <a:r>
              <a:rPr lang="en-US" altLang="zh-CN" sz="1800" dirty="0" smtClean="0">
                <a:latin typeface="仿宋_GB2312" panose="02010609030101010101" charset="-122"/>
                <a:ea typeface="仿宋_GB2312" panose="02010609030101010101" charset="-122"/>
                <a:cs typeface="仿宋_GB2312" panose="02010609030101010101" charset="-122"/>
              </a:rPr>
              <a:t>  </a:t>
            </a:r>
            <a:r>
              <a:rPr lang="zh-CN" sz="1800" dirty="0" smtClean="0">
                <a:latin typeface="仿宋_GB2312" panose="02010609030101010101" charset="-122"/>
                <a:ea typeface="仿宋_GB2312" panose="02010609030101010101" charset="-122"/>
                <a:cs typeface="仿宋_GB2312" panose="02010609030101010101" charset="-122"/>
              </a:rPr>
              <a:t>当年</a:t>
            </a:r>
            <a:r>
              <a:rPr lang="zh-CN" sz="1800" dirty="0">
                <a:latin typeface="仿宋_GB2312" panose="02010609030101010101" charset="-122"/>
                <a:ea typeface="仿宋_GB2312" panose="02010609030101010101" charset="-122"/>
                <a:cs typeface="仿宋_GB2312" panose="02010609030101010101" charset="-122"/>
              </a:rPr>
              <a:t>列个科技研发支出科目，把奖励数额资金用掉，科目一定要</a:t>
            </a:r>
            <a:r>
              <a:rPr lang="en-US" altLang="zh-CN" sz="1800" dirty="0">
                <a:latin typeface="仿宋_GB2312" panose="02010609030101010101" charset="-122"/>
                <a:ea typeface="仿宋_GB2312" panose="02010609030101010101" charset="-122"/>
                <a:cs typeface="仿宋_GB2312" panose="02010609030101010101" charset="-122"/>
              </a:rPr>
              <a:t>  </a:t>
            </a:r>
            <a:endParaRPr lang="en-US" altLang="zh-CN" sz="1800" dirty="0">
              <a:latin typeface="仿宋_GB2312" panose="02010609030101010101" charset="-122"/>
              <a:ea typeface="仿宋_GB2312" panose="02010609030101010101" charset="-122"/>
              <a:cs typeface="仿宋_GB2312" panose="02010609030101010101" charset="-122"/>
            </a:endParaRPr>
          </a:p>
          <a:p>
            <a:pPr marL="0" indent="0" algn="just" eaLnBrk="1" latinLnBrk="0" hangingPunct="1">
              <a:lnSpc>
                <a:spcPts val="2400"/>
              </a:lnSpc>
            </a:pPr>
            <a:r>
              <a:rPr lang="en-US" altLang="zh-CN" sz="1800" dirty="0">
                <a:latin typeface="仿宋_GB2312" panose="02010609030101010101" charset="-122"/>
                <a:ea typeface="仿宋_GB2312" panose="02010609030101010101" charset="-122"/>
                <a:cs typeface="仿宋_GB2312" panose="02010609030101010101" charset="-122"/>
              </a:rPr>
              <a:t>     </a:t>
            </a:r>
            <a:r>
              <a:rPr lang="en-US" altLang="zh-CN" sz="1800" dirty="0" smtClean="0">
                <a:latin typeface="仿宋_GB2312" panose="02010609030101010101" charset="-122"/>
                <a:ea typeface="仿宋_GB2312" panose="02010609030101010101" charset="-122"/>
                <a:cs typeface="仿宋_GB2312" panose="02010609030101010101" charset="-122"/>
              </a:rPr>
              <a:t>  </a:t>
            </a:r>
            <a:r>
              <a:rPr lang="zh-CN" sz="1800" dirty="0" smtClean="0">
                <a:latin typeface="仿宋_GB2312" panose="02010609030101010101" charset="-122"/>
                <a:ea typeface="仿宋_GB2312" panose="02010609030101010101" charset="-122"/>
                <a:cs typeface="仿宋_GB2312" panose="02010609030101010101" charset="-122"/>
              </a:rPr>
              <a:t>注</a:t>
            </a:r>
            <a:r>
              <a:rPr lang="zh-CN" sz="1800" dirty="0">
                <a:latin typeface="仿宋_GB2312" panose="02010609030101010101" charset="-122"/>
                <a:ea typeface="仿宋_GB2312" panose="02010609030101010101" charset="-122"/>
                <a:cs typeface="仿宋_GB2312" panose="02010609030101010101" charset="-122"/>
              </a:rPr>
              <a:t>清楚。</a:t>
            </a:r>
            <a:endParaRPr lang="zh-CN" altLang="en-US" sz="1800" dirty="0">
              <a:latin typeface="仿宋_GB2312" panose="02010609030101010101" charset="-122"/>
              <a:ea typeface="仿宋_GB2312" panose="02010609030101010101" charset="-122"/>
              <a:cs typeface="仿宋_GB2312" panose="02010609030101010101" charset="-122"/>
            </a:endParaRPr>
          </a:p>
        </p:txBody>
      </p:sp>
      <p:sp>
        <p:nvSpPr>
          <p:cNvPr id="9" name="文本框 8"/>
          <p:cNvSpPr txBox="1"/>
          <p:nvPr/>
        </p:nvSpPr>
        <p:spPr>
          <a:xfrm>
            <a:off x="1346200" y="864235"/>
            <a:ext cx="3048000" cy="368300"/>
          </a:xfrm>
          <a:prstGeom prst="rect">
            <a:avLst/>
          </a:prstGeom>
          <a:noFill/>
        </p:spPr>
        <p:txBody>
          <a:bodyPr wrap="square" rtlCol="0">
            <a:spAutoFit/>
          </a:bodyPr>
          <a:lstStyle/>
          <a:p>
            <a:endParaRPr lang="zh-CN" altLang="en-US"/>
          </a:p>
        </p:txBody>
      </p:sp>
      <p:sp>
        <p:nvSpPr>
          <p:cNvPr id="11" name="文本框 10"/>
          <p:cNvSpPr txBox="1"/>
          <p:nvPr>
            <p:custDataLst>
              <p:tags r:id="rId2"/>
            </p:custDataLst>
          </p:nvPr>
        </p:nvSpPr>
        <p:spPr>
          <a:xfrm>
            <a:off x="1473200" y="991235"/>
            <a:ext cx="3048000" cy="368300"/>
          </a:xfrm>
          <a:prstGeom prst="rect">
            <a:avLst/>
          </a:prstGeom>
          <a:noFill/>
        </p:spPr>
        <p:txBody>
          <a:bodyPr wrap="square" rtlCol="0">
            <a:spAutoFit/>
          </a:bodyPr>
          <a:lstStyle/>
          <a:p>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内容占位符 2"/>
          <p:cNvSpPr>
            <a:spLocks noGrp="1"/>
          </p:cNvSpPr>
          <p:nvPr>
            <p:ph idx="4294967295"/>
          </p:nvPr>
        </p:nvSpPr>
        <p:spPr>
          <a:xfrm>
            <a:off x="0" y="1052513"/>
            <a:ext cx="8424863" cy="4968875"/>
          </a:xfrm>
        </p:spPr>
        <p:txBody>
          <a:bodyPr>
            <a:normAutofit/>
          </a:bodyPr>
          <a:lstStyle/>
          <a:p>
            <a:pPr>
              <a:buFontTx/>
              <a:buNone/>
            </a:pPr>
            <a:r>
              <a:rPr lang="zh-CN" altLang="en-US" sz="9600" b="1" dirty="0" smtClean="0">
                <a:solidFill>
                  <a:schemeClr val="tx2"/>
                </a:solidFill>
                <a:latin typeface="黑体" panose="02010609060101010101" pitchFamily="2" charset="-122"/>
                <a:ea typeface="黑体" panose="02010609060101010101" pitchFamily="2" charset="-122"/>
              </a:rPr>
              <a:t>   </a:t>
            </a:r>
            <a:r>
              <a:rPr lang="zh-CN" altLang="en-US" sz="6000" b="1" dirty="0" smtClean="0">
                <a:solidFill>
                  <a:srgbClr val="FF0000"/>
                </a:solidFill>
                <a:latin typeface="黑体" panose="02010609060101010101" pitchFamily="2" charset="-122"/>
                <a:ea typeface="黑体" panose="02010609060101010101" pitchFamily="2" charset="-122"/>
              </a:rPr>
              <a:t>谢 谢 合 作！</a:t>
            </a:r>
            <a:endParaRPr lang="zh-CN" altLang="en-US" sz="6000" b="1" dirty="0" smtClean="0">
              <a:solidFill>
                <a:srgbClr val="FF0000"/>
              </a:solidFill>
              <a:latin typeface="黑体" panose="02010609060101010101" pitchFamily="2" charset="-122"/>
              <a:ea typeface="黑体" panose="02010609060101010101" pitchFamily="2" charset="-122"/>
            </a:endParaRPr>
          </a:p>
          <a:p>
            <a:pPr algn="ctr" fontAlgn="auto">
              <a:spcBef>
                <a:spcPts val="0"/>
              </a:spcBef>
              <a:buFontTx/>
              <a:buNone/>
            </a:pPr>
            <a:r>
              <a:rPr lang="zh-CN" altLang="en-US" sz="2400" dirty="0" smtClean="0">
                <a:solidFill>
                  <a:srgbClr val="FF0000"/>
                </a:solidFill>
                <a:latin typeface="华文楷体" panose="02010600040101010101" pitchFamily="2" charset="-122"/>
                <a:ea typeface="华文楷体" panose="02010600040101010101" pitchFamily="2" charset="-122"/>
              </a:rPr>
              <a:t>（感谢县融媒体中心周畅</a:t>
            </a:r>
            <a:r>
              <a:rPr lang="en-US" altLang="zh-CN" sz="2400" dirty="0" smtClean="0">
                <a:solidFill>
                  <a:srgbClr val="FF0000"/>
                </a:solidFill>
                <a:latin typeface="华文楷体" panose="02010600040101010101" pitchFamily="2" charset="-122"/>
                <a:ea typeface="华文楷体" panose="02010600040101010101" pitchFamily="2" charset="-122"/>
              </a:rPr>
              <a:t>  </a:t>
            </a:r>
            <a:r>
              <a:rPr lang="zh-CN" altLang="en-US" sz="2400" dirty="0" smtClean="0">
                <a:solidFill>
                  <a:srgbClr val="FF0000"/>
                </a:solidFill>
                <a:latin typeface="华文楷体" panose="02010600040101010101" pitchFamily="2" charset="-122"/>
                <a:ea typeface="华文楷体" panose="02010600040101010101" pitchFamily="2" charset="-122"/>
              </a:rPr>
              <a:t>提供美图）</a:t>
            </a:r>
            <a:endParaRPr lang="en-US" altLang="zh-CN" sz="2400" dirty="0" smtClean="0">
              <a:solidFill>
                <a:srgbClr val="FF0000"/>
              </a:solidFill>
              <a:latin typeface="黑体" panose="02010609060101010101" pitchFamily="2" charset="-122"/>
              <a:ea typeface="黑体" panose="02010609060101010101" pitchFamily="2" charset="-122"/>
            </a:endParaRPr>
          </a:p>
          <a:p>
            <a:pPr>
              <a:buFontTx/>
              <a:buNone/>
            </a:pPr>
            <a:r>
              <a:rPr lang="en-US" altLang="zh-CN" sz="6000" b="1" dirty="0">
                <a:solidFill>
                  <a:srgbClr val="FF0000"/>
                </a:solidFill>
                <a:latin typeface="黑体" panose="02010609060101010101" pitchFamily="2" charset="-122"/>
                <a:ea typeface="黑体" panose="02010609060101010101" pitchFamily="2" charset="-122"/>
              </a:rPr>
              <a:t> </a:t>
            </a:r>
            <a:r>
              <a:rPr lang="en-US" altLang="zh-CN" sz="6000" b="1" dirty="0" smtClean="0">
                <a:solidFill>
                  <a:srgbClr val="FF0000"/>
                </a:solidFill>
                <a:latin typeface="黑体" panose="02010609060101010101" pitchFamily="2" charset="-122"/>
                <a:ea typeface="黑体" panose="02010609060101010101" pitchFamily="2" charset="-122"/>
              </a:rPr>
              <a:t>    </a:t>
            </a:r>
            <a:endParaRPr lang="en-US" altLang="zh-CN" sz="6000" b="1" dirty="0" smtClean="0">
              <a:solidFill>
                <a:srgbClr val="FF0000"/>
              </a:solidFill>
              <a:latin typeface="黑体" panose="02010609060101010101" pitchFamily="2" charset="-122"/>
              <a:ea typeface="黑体" panose="02010609060101010101" pitchFamily="2" charset="-122"/>
            </a:endParaRPr>
          </a:p>
          <a:p>
            <a:pPr>
              <a:buFontTx/>
              <a:buNone/>
            </a:pPr>
            <a:r>
              <a:rPr lang="en-US" altLang="zh-CN" sz="6000" b="1" dirty="0">
                <a:solidFill>
                  <a:srgbClr val="FF0000"/>
                </a:solidFill>
                <a:latin typeface="黑体" panose="02010609060101010101" pitchFamily="2" charset="-122"/>
                <a:ea typeface="黑体" panose="02010609060101010101" pitchFamily="2" charset="-122"/>
              </a:rPr>
              <a:t> </a:t>
            </a:r>
            <a:r>
              <a:rPr lang="en-US" altLang="zh-CN" sz="6000" b="1" dirty="0" smtClean="0">
                <a:solidFill>
                  <a:srgbClr val="FF0000"/>
                </a:solidFill>
                <a:latin typeface="黑体" panose="02010609060101010101" pitchFamily="2" charset="-122"/>
                <a:ea typeface="黑体" panose="02010609060101010101" pitchFamily="2" charset="-122"/>
              </a:rPr>
              <a:t>    </a:t>
            </a:r>
            <a:r>
              <a:rPr lang="zh-CN" altLang="en-US" sz="3600" b="1" dirty="0" smtClean="0">
                <a:latin typeface="黑体" panose="02010609060101010101" pitchFamily="2" charset="-122"/>
                <a:ea typeface="黑体" panose="02010609060101010101" pitchFamily="2" charset="-122"/>
              </a:rPr>
              <a:t>电   话：</a:t>
            </a:r>
            <a:r>
              <a:rPr lang="en-US" altLang="zh-CN" sz="3600" b="1" dirty="0" smtClean="0">
                <a:latin typeface="黑体" panose="02010609060101010101" pitchFamily="2" charset="-122"/>
                <a:ea typeface="黑体" panose="02010609060101010101" pitchFamily="2" charset="-122"/>
              </a:rPr>
              <a:t>13705642306</a:t>
            </a:r>
            <a:endParaRPr lang="en-US" altLang="zh-CN" sz="3600" b="1" dirty="0" smtClean="0">
              <a:latin typeface="黑体" panose="02010609060101010101" pitchFamily="2" charset="-122"/>
              <a:ea typeface="黑体" panose="02010609060101010101" pitchFamily="2" charset="-122"/>
            </a:endParaRPr>
          </a:p>
          <a:p>
            <a:pPr>
              <a:buFontTx/>
              <a:buNone/>
            </a:pPr>
            <a:r>
              <a:rPr lang="en-US" altLang="zh-CN" b="1" dirty="0" smtClean="0">
                <a:latin typeface="黑体" panose="02010609060101010101" pitchFamily="2" charset="-122"/>
                <a:ea typeface="黑体" panose="02010609060101010101" pitchFamily="2" charset="-122"/>
              </a:rPr>
              <a:t>          </a:t>
            </a:r>
            <a:r>
              <a:rPr lang="en-US" altLang="zh-CN" sz="3000" b="1" dirty="0" smtClean="0">
                <a:latin typeface="黑体" panose="02010609060101010101" pitchFamily="2" charset="-122"/>
                <a:ea typeface="黑体" panose="02010609060101010101" pitchFamily="2" charset="-122"/>
              </a:rPr>
              <a:t>Email：694599709@qq.com</a:t>
            </a:r>
            <a:endParaRPr lang="en-US" altLang="zh-CN" sz="3000" b="1" dirty="0" smtClean="0">
              <a:latin typeface="黑体" panose="02010609060101010101" pitchFamily="2" charset="-122"/>
              <a:ea typeface="黑体" panose="02010609060101010101" pitchFamily="2" charset="-122"/>
            </a:endParaRPr>
          </a:p>
          <a:p>
            <a:pPr>
              <a:buFontTx/>
              <a:buNone/>
            </a:pPr>
            <a:endParaRPr lang="zh-CN" altLang="en-US" sz="3000" b="1" dirty="0" smtClean="0">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2291">
                                            <p:txEl>
                                              <p:pRg st="0" end="0"/>
                                            </p:txEl>
                                          </p:spTgt>
                                        </p:tgtEl>
                                      </p:cBhvr>
                                    </p:animEffect>
                                    <p:set>
                                      <p:cBhvr>
                                        <p:cTn id="7" dur="1" fill="hold">
                                          <p:stCondLst>
                                            <p:cond delay="499"/>
                                          </p:stCondLst>
                                        </p:cTn>
                                        <p:tgtEl>
                                          <p:spTgt spid="12291">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2291">
                                            <p:txEl>
                                              <p:pRg st="1" end="1"/>
                                            </p:txEl>
                                          </p:spTgt>
                                        </p:tgtEl>
                                      </p:cBhvr>
                                    </p:animEffect>
                                    <p:set>
                                      <p:cBhvr>
                                        <p:cTn id="12" dur="1" fill="hold">
                                          <p:stCondLst>
                                            <p:cond delay="499"/>
                                          </p:stCondLst>
                                        </p:cTn>
                                        <p:tgtEl>
                                          <p:spTgt spid="12291">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2291">
                                            <p:txEl>
                                              <p:pRg st="2" end="2"/>
                                            </p:txEl>
                                          </p:spTgt>
                                        </p:tgtEl>
                                      </p:cBhvr>
                                    </p:animEffect>
                                    <p:set>
                                      <p:cBhvr>
                                        <p:cTn id="17" dur="1" fill="hold">
                                          <p:stCondLst>
                                            <p:cond delay="499"/>
                                          </p:stCondLst>
                                        </p:cTn>
                                        <p:tgtEl>
                                          <p:spTgt spid="12291">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2291">
                                            <p:txEl>
                                              <p:pRg st="3" end="3"/>
                                            </p:txEl>
                                          </p:spTgt>
                                        </p:tgtEl>
                                      </p:cBhvr>
                                    </p:animEffect>
                                    <p:set>
                                      <p:cBhvr>
                                        <p:cTn id="22" dur="1" fill="hold">
                                          <p:stCondLst>
                                            <p:cond delay="499"/>
                                          </p:stCondLst>
                                        </p:cTn>
                                        <p:tgtEl>
                                          <p:spTgt spid="12291">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2291">
                                            <p:txEl>
                                              <p:pRg st="4" end="4"/>
                                            </p:txEl>
                                          </p:spTgt>
                                        </p:tgtEl>
                                      </p:cBhvr>
                                    </p:animEffect>
                                    <p:set>
                                      <p:cBhvr>
                                        <p:cTn id="27" dur="1" fill="hold">
                                          <p:stCondLst>
                                            <p:cond delay="499"/>
                                          </p:stCondLst>
                                        </p:cTn>
                                        <p:tgtEl>
                                          <p:spTgt spid="12291">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1"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五边形 7"/>
          <p:cNvSpPr>
            <a:spLocks noChangeArrowheads="1"/>
          </p:cNvSpPr>
          <p:nvPr/>
        </p:nvSpPr>
        <p:spPr bwMode="auto">
          <a:xfrm rot="5400000">
            <a:off x="946865" y="285140"/>
            <a:ext cx="463626" cy="990243"/>
          </a:xfrm>
          <a:prstGeom prst="homePlate">
            <a:avLst>
              <a:gd name="adj" fmla="val 44796"/>
            </a:avLst>
          </a:prstGeom>
          <a:solidFill>
            <a:srgbClr val="E93929">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350" tIns="46675" rIns="93350" bIns="46675" anchor="ctr"/>
          <a:lstStyle>
            <a:lvl1pPr defTabSz="457200" eaLnBrk="0" hangingPunc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defTabSz="457200" eaLnBrk="0" hangingPunc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defTabSz="457200" eaLnBrk="0" hangingPunc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defTabSz="4572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defTabSz="4572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endParaRPr lang="zh-CN" altLang="zh-CN" sz="1825">
              <a:solidFill>
                <a:srgbClr val="FFFFFF"/>
              </a:solidFill>
            </a:endParaRPr>
          </a:p>
        </p:txBody>
      </p:sp>
      <p:sp>
        <p:nvSpPr>
          <p:cNvPr id="47107" name="矩形 1"/>
          <p:cNvSpPr>
            <a:spLocks noChangeArrowheads="1"/>
          </p:cNvSpPr>
          <p:nvPr/>
        </p:nvSpPr>
        <p:spPr bwMode="auto">
          <a:xfrm>
            <a:off x="6083935" y="498475"/>
            <a:ext cx="2597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eaLnBrk="0" hangingPunc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eaLnBrk="0" hangingPunc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eaLnBrk="0" hangingPunc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eaLnBrk="1" hangingPunct="1">
              <a:buFont typeface="Arial" panose="020B0604020202020204" pitchFamily="34" charset="0"/>
              <a:buNone/>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科技创新生态图</a:t>
            </a:r>
            <a:endParaRPr lang="zh-CN"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1619250" y="1213485"/>
          <a:ext cx="5650230" cy="4932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7121"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254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589915" indent="-226695" eaLnBrk="0" hangingPunct="0">
              <a:buChar char="–"/>
              <a:defRPr sz="222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906780" indent="-181610" eaLnBrk="0" hangingPunct="0">
              <a:buChar char="•"/>
              <a:defRPr sz="1905">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270000" indent="-181610" eaLnBrk="0" hangingPunc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1632585" indent="-181610" eaLnBrk="0" hangingPunc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1995805" indent="-181610" eaLnBrk="0" fontAlgn="base" hangingPunct="0">
              <a:spcBef>
                <a:spcPct val="0"/>
              </a:spcBef>
              <a:spcAft>
                <a:spcPct val="0"/>
              </a:spcAft>
              <a:buFont typeface="Arial" panose="020B0604020202020204" pitchFamily="34" charse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358390" indent="-181610" eaLnBrk="0" fontAlgn="base" hangingPunct="0">
              <a:spcBef>
                <a:spcPct val="0"/>
              </a:spcBef>
              <a:spcAft>
                <a:spcPct val="0"/>
              </a:spcAft>
              <a:buFont typeface="Arial" panose="020B0604020202020204" pitchFamily="34" charse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2720975" indent="-181610" eaLnBrk="0" fontAlgn="base" hangingPunct="0">
              <a:spcBef>
                <a:spcPct val="0"/>
              </a:spcBef>
              <a:spcAft>
                <a:spcPct val="0"/>
              </a:spcAft>
              <a:buFont typeface="Arial" panose="020B0604020202020204" pitchFamily="34" charse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084195" indent="-181610" eaLnBrk="0" fontAlgn="base" hangingPunct="0">
              <a:spcBef>
                <a:spcPct val="0"/>
              </a:spcBef>
              <a:spcAft>
                <a:spcPct val="0"/>
              </a:spcAft>
              <a:buFont typeface="Arial" panose="020B0604020202020204" pitchFamily="34" charset="0"/>
              <a:buChar char="»"/>
              <a:defRPr sz="1585">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eaLnBrk="1" hangingPunct="1">
              <a:buFont typeface="Arial" panose="020B0604020202020204" pitchFamily="34" charset="0"/>
              <a:buNone/>
            </a:pPr>
            <a:fld id="{F816EBAD-17EF-4659-8B96-28ED62D5ABA3}" type="slidenum">
              <a:rPr lang="zh-CN" altLang="en-US" sz="1430">
                <a:latin typeface="Arial" panose="020B0604020202020204" pitchFamily="34" charset="0"/>
              </a:rPr>
            </a:fld>
            <a:endParaRPr lang="zh-CN" altLang="en-US" sz="1430">
              <a:latin typeface="Arial" panose="020B0604020202020204" pitchFamily="34" charset="0"/>
            </a:endParaRPr>
          </a:p>
        </p:txBody>
      </p:sp>
      <p:sp>
        <p:nvSpPr>
          <p:cNvPr id="3" name="矩形 2"/>
          <p:cNvSpPr/>
          <p:nvPr/>
        </p:nvSpPr>
        <p:spPr>
          <a:xfrm>
            <a:off x="3502660" y="468630"/>
            <a:ext cx="1788160" cy="581660"/>
          </a:xfrm>
          <a:prstGeom prst="rect">
            <a:avLst/>
          </a:prstGeom>
          <a:solidFill>
            <a:srgbClr val="F8F8F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gradFill>
                  <a:gsLst>
                    <a:gs pos="0">
                      <a:srgbClr val="FE4444"/>
                    </a:gs>
                    <a:gs pos="100000">
                      <a:srgbClr val="832B2B"/>
                    </a:gs>
                  </a:gsLst>
                  <a:lin scaled="0"/>
                </a:gradFill>
              </a:rPr>
              <a:t>政</a:t>
            </a:r>
            <a:r>
              <a:rPr lang="en-US" altLang="zh-CN" sz="2400">
                <a:gradFill>
                  <a:gsLst>
                    <a:gs pos="0">
                      <a:srgbClr val="FE4444"/>
                    </a:gs>
                    <a:gs pos="100000">
                      <a:srgbClr val="832B2B"/>
                    </a:gs>
                  </a:gsLst>
                  <a:lin scaled="0"/>
                </a:gradFill>
              </a:rPr>
              <a:t>   </a:t>
            </a:r>
            <a:r>
              <a:rPr lang="zh-CN" altLang="en-US" sz="2400">
                <a:gradFill>
                  <a:gsLst>
                    <a:gs pos="0">
                      <a:srgbClr val="FE4444"/>
                    </a:gs>
                    <a:gs pos="100000">
                      <a:srgbClr val="832B2B"/>
                    </a:gs>
                  </a:gsLst>
                  <a:lin scaled="0"/>
                </a:gradFill>
              </a:rPr>
              <a:t>府</a:t>
            </a:r>
            <a:endParaRPr lang="zh-CN" altLang="en-US" sz="2400">
              <a:gradFill>
                <a:gsLst>
                  <a:gs pos="0">
                    <a:srgbClr val="FE4444"/>
                  </a:gs>
                  <a:gs pos="100000">
                    <a:srgbClr val="832B2B"/>
                  </a:gs>
                </a:gsLst>
                <a:lin scaled="0"/>
              </a:gradFill>
            </a:endParaRPr>
          </a:p>
        </p:txBody>
      </p:sp>
      <p:sp>
        <p:nvSpPr>
          <p:cNvPr id="4" name="矩形 3"/>
          <p:cNvSpPr/>
          <p:nvPr/>
        </p:nvSpPr>
        <p:spPr>
          <a:xfrm rot="18540000">
            <a:off x="6592570" y="4998720"/>
            <a:ext cx="1601470" cy="646430"/>
          </a:xfrm>
          <a:prstGeom prst="rect">
            <a:avLst/>
          </a:prstGeom>
          <a:solidFill>
            <a:srgbClr val="F8F8F8"/>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a:gradFill>
                  <a:gsLst>
                    <a:gs pos="0">
                      <a:srgbClr val="FE4444"/>
                    </a:gs>
                    <a:gs pos="100000">
                      <a:srgbClr val="832B2B"/>
                    </a:gs>
                  </a:gsLst>
                  <a:lin scaled="0"/>
                </a:gradFill>
              </a:rPr>
              <a:t>金融机构</a:t>
            </a:r>
            <a:endParaRPr lang="zh-CN" altLang="en-US" sz="2400">
              <a:gradFill>
                <a:gsLst>
                  <a:gs pos="0">
                    <a:srgbClr val="FE4444"/>
                  </a:gs>
                  <a:gs pos="100000">
                    <a:srgbClr val="832B2B"/>
                  </a:gs>
                </a:gsLst>
                <a:lin scaled="0"/>
              </a:gradFill>
            </a:endParaRPr>
          </a:p>
        </p:txBody>
      </p:sp>
      <p:sp>
        <p:nvSpPr>
          <p:cNvPr id="5" name="矩形 4"/>
          <p:cNvSpPr/>
          <p:nvPr/>
        </p:nvSpPr>
        <p:spPr>
          <a:xfrm rot="3420000">
            <a:off x="708025" y="4981575"/>
            <a:ext cx="1567180" cy="648335"/>
          </a:xfrm>
          <a:prstGeom prst="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gradFill>
                  <a:gsLst>
                    <a:gs pos="0">
                      <a:srgbClr val="FE4444"/>
                    </a:gs>
                    <a:gs pos="100000">
                      <a:srgbClr val="832B2B"/>
                    </a:gs>
                  </a:gsLst>
                  <a:lin scaled="0"/>
                </a:gradFill>
              </a:rPr>
              <a:t>中介机构</a:t>
            </a:r>
            <a:endParaRPr lang="zh-CN" altLang="en-US" sz="2400">
              <a:gradFill>
                <a:gsLst>
                  <a:gs pos="0">
                    <a:srgbClr val="FE4444"/>
                  </a:gs>
                  <a:gs pos="100000">
                    <a:srgbClr val="832B2B"/>
                  </a:gs>
                </a:gsLst>
                <a:lin scaled="0"/>
              </a:gradFill>
            </a:endParaRPr>
          </a:p>
        </p:txBody>
      </p:sp>
      <p:sp>
        <p:nvSpPr>
          <p:cNvPr id="8" name="矩形 7"/>
          <p:cNvSpPr/>
          <p:nvPr/>
        </p:nvSpPr>
        <p:spPr>
          <a:xfrm>
            <a:off x="3923665" y="3138805"/>
            <a:ext cx="1080770" cy="406400"/>
          </a:xfrm>
          <a:prstGeom prst="rect">
            <a:avLst/>
          </a:prstGeom>
          <a:gradFill>
            <a:gsLst>
              <a:gs pos="0">
                <a:srgbClr val="E30000"/>
              </a:gs>
              <a:gs pos="100000">
                <a:srgbClr val="760303"/>
              </a:gs>
            </a:gsLst>
            <a:lin scaled="0"/>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企</a:t>
            </a:r>
            <a:r>
              <a:rPr lang="en-US" altLang="zh-CN" dirty="0"/>
              <a:t>  </a:t>
            </a:r>
            <a:r>
              <a:rPr lang="zh-CN" altLang="en-US" dirty="0"/>
              <a:t>业</a:t>
            </a:r>
            <a:endParaRPr lang="zh-CN" altLang="en-US" dirty="0"/>
          </a:p>
        </p:txBody>
      </p:sp>
      <p:sp>
        <p:nvSpPr>
          <p:cNvPr id="9" name="矩形 8"/>
          <p:cNvSpPr/>
          <p:nvPr/>
        </p:nvSpPr>
        <p:spPr>
          <a:xfrm rot="3540000">
            <a:off x="3442335" y="3918585"/>
            <a:ext cx="1115695" cy="431800"/>
          </a:xfrm>
          <a:prstGeom prst="rect">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高等院校</a:t>
            </a:r>
            <a:endParaRPr lang="zh-CN" altLang="en-US"/>
          </a:p>
        </p:txBody>
      </p:sp>
      <p:sp>
        <p:nvSpPr>
          <p:cNvPr id="10" name="矩形 9"/>
          <p:cNvSpPr/>
          <p:nvPr/>
        </p:nvSpPr>
        <p:spPr>
          <a:xfrm rot="17954997">
            <a:off x="4408805" y="3928745"/>
            <a:ext cx="1056005" cy="410210"/>
          </a:xfrm>
          <a:prstGeom prst="rect">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科研院所</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43013"/>
          <p:cNvSpPr txBox="1">
            <a:spLocks noChangeArrowheads="1"/>
          </p:cNvSpPr>
          <p:nvPr/>
        </p:nvSpPr>
        <p:spPr bwMode="auto">
          <a:xfrm>
            <a:off x="398321" y="837047"/>
            <a:ext cx="874566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000" b="1" dirty="0" smtClean="0">
                <a:solidFill>
                  <a:srgbClr val="002060"/>
                </a:solidFill>
                <a:latin typeface="微软雅黑" panose="020B0503020204020204" pitchFamily="34" charset="-122"/>
                <a:ea typeface="微软雅黑" panose="020B0503020204020204" pitchFamily="34" charset="-122"/>
                <a:sym typeface="黑体" panose="02010609060101010101" pitchFamily="2" charset="-122"/>
              </a:rPr>
              <a:t> </a:t>
            </a:r>
            <a:r>
              <a:rPr lang="en-US" altLang="zh-CN" sz="3000" b="1" dirty="0" smtClean="0">
                <a:solidFill>
                  <a:srgbClr val="002060"/>
                </a:solidFill>
                <a:latin typeface="微软雅黑" panose="020B0503020204020204" pitchFamily="34" charset="-122"/>
                <a:ea typeface="微软雅黑" panose="020B0503020204020204" pitchFamily="34" charset="-122"/>
                <a:sym typeface="黑体" panose="02010609060101010101" pitchFamily="2" charset="-122"/>
              </a:rPr>
              <a:t>               </a:t>
            </a:r>
            <a:r>
              <a:rPr lang="zh-CN" altLang="en-US" sz="2800" b="1" dirty="0" smtClean="0">
                <a:solidFill>
                  <a:srgbClr val="FF0000"/>
                </a:solidFill>
                <a:latin typeface="微软雅黑" panose="020B0503020204020204" pitchFamily="34" charset="-122"/>
                <a:ea typeface="微软雅黑" panose="020B0503020204020204" pitchFamily="34" charset="-122"/>
                <a:sym typeface="黑体" panose="02010609060101010101" pitchFamily="2" charset="-122"/>
              </a:rPr>
              <a:t>科技创新过程示意图       </a:t>
            </a:r>
            <a:endParaRPr lang="zh-CN" altLang="en-US" sz="2800" b="1" dirty="0">
              <a:solidFill>
                <a:srgbClr val="FF0000"/>
              </a:solidFill>
              <a:latin typeface="微软雅黑" panose="020B0503020204020204" pitchFamily="34" charset="-122"/>
              <a:ea typeface="微软雅黑" panose="020B0503020204020204" pitchFamily="34" charset="-122"/>
              <a:sym typeface="黑体" panose="02010609060101010101" pitchFamily="2" charset="-122"/>
            </a:endParaRPr>
          </a:p>
          <a:p>
            <a:pPr eaLnBrk="1" hangingPunct="1">
              <a:buFont typeface="Arial" panose="020B0604020202020204" pitchFamily="34" charset="0"/>
              <a:buNone/>
            </a:pPr>
            <a:endParaRPr lang="zh-CN" altLang="en-US" sz="3000" b="1" dirty="0">
              <a:solidFill>
                <a:srgbClr val="002060"/>
              </a:solidFill>
              <a:latin typeface="黑体" panose="02010609060101010101" pitchFamily="2" charset="-122"/>
              <a:ea typeface="黑体" panose="02010609060101010101" pitchFamily="2" charset="-122"/>
              <a:sym typeface="黑体" panose="02010609060101010101" pitchFamily="2" charset="-122"/>
            </a:endParaRPr>
          </a:p>
        </p:txBody>
      </p:sp>
      <p:sp>
        <p:nvSpPr>
          <p:cNvPr id="39941" name="页脚占位符 1"/>
          <p:cNvSpPr txBox="1"/>
          <p:nvPr/>
        </p:nvSpPr>
        <p:spPr bwMode="auto">
          <a:xfrm>
            <a:off x="7046913" y="752475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   </a:t>
            </a:r>
            <a:endParaRPr lang="zh-CN" altLang="en-US"/>
          </a:p>
          <a:p>
            <a:pPr eaLnBrk="1" hangingPunct="1">
              <a:buFont typeface="Arial" panose="020B0604020202020204" pitchFamily="34" charset="0"/>
              <a:buNone/>
            </a:pPr>
            <a:r>
              <a:rPr lang="en-US" altLang="zh-CN"/>
              <a:t>   </a:t>
            </a:r>
            <a:endParaRPr lang="en-US" altLang="zh-CN"/>
          </a:p>
        </p:txBody>
      </p:sp>
      <p:grpSp>
        <p:nvGrpSpPr>
          <p:cNvPr id="39942" name="Group 2"/>
          <p:cNvGrpSpPr/>
          <p:nvPr/>
        </p:nvGrpSpPr>
        <p:grpSpPr bwMode="auto">
          <a:xfrm>
            <a:off x="-11113" y="5284788"/>
            <a:ext cx="9155113" cy="1524000"/>
            <a:chOff x="247" y="4566"/>
            <a:chExt cx="3829" cy="1431"/>
          </a:xfrm>
        </p:grpSpPr>
        <p:grpSp>
          <p:nvGrpSpPr>
            <p:cNvPr id="39956" name="Group 3"/>
            <p:cNvGrpSpPr/>
            <p:nvPr/>
          </p:nvGrpSpPr>
          <p:grpSpPr bwMode="auto">
            <a:xfrm>
              <a:off x="2161" y="4566"/>
              <a:ext cx="1915" cy="1431"/>
              <a:chOff x="2854" y="1824"/>
              <a:chExt cx="2622" cy="1882"/>
            </a:xfrm>
          </p:grpSpPr>
          <p:sp>
            <p:nvSpPr>
              <p:cNvPr id="39995" name="Line 4"/>
              <p:cNvSpPr>
                <a:spLocks noChangeShapeType="1"/>
              </p:cNvSpPr>
              <p:nvPr/>
            </p:nvSpPr>
            <p:spPr bwMode="auto">
              <a:xfrm>
                <a:off x="2854" y="1824"/>
                <a:ext cx="2622" cy="143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6" name="Line 5"/>
              <p:cNvSpPr>
                <a:spLocks noChangeShapeType="1"/>
              </p:cNvSpPr>
              <p:nvPr/>
            </p:nvSpPr>
            <p:spPr bwMode="auto">
              <a:xfrm>
                <a:off x="2854" y="1824"/>
                <a:ext cx="2622" cy="1687"/>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7" name="Line 6"/>
              <p:cNvSpPr>
                <a:spLocks noChangeShapeType="1"/>
              </p:cNvSpPr>
              <p:nvPr/>
            </p:nvSpPr>
            <p:spPr bwMode="auto">
              <a:xfrm>
                <a:off x="2854" y="1824"/>
                <a:ext cx="2487"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8" name="Line 7"/>
              <p:cNvSpPr>
                <a:spLocks noChangeShapeType="1"/>
              </p:cNvSpPr>
              <p:nvPr/>
            </p:nvSpPr>
            <p:spPr bwMode="auto">
              <a:xfrm>
                <a:off x="2854" y="1824"/>
                <a:ext cx="2083"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9" name="Line 8"/>
              <p:cNvSpPr>
                <a:spLocks noChangeShapeType="1"/>
              </p:cNvSpPr>
              <p:nvPr/>
            </p:nvSpPr>
            <p:spPr bwMode="auto">
              <a:xfrm>
                <a:off x="2854" y="1824"/>
                <a:ext cx="1704"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0" name="Line 9"/>
              <p:cNvSpPr>
                <a:spLocks noChangeShapeType="1"/>
              </p:cNvSpPr>
              <p:nvPr/>
            </p:nvSpPr>
            <p:spPr bwMode="auto">
              <a:xfrm>
                <a:off x="2854" y="1824"/>
                <a:ext cx="1322"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1" name="Line 10"/>
              <p:cNvSpPr>
                <a:spLocks noChangeShapeType="1"/>
              </p:cNvSpPr>
              <p:nvPr/>
            </p:nvSpPr>
            <p:spPr bwMode="auto">
              <a:xfrm>
                <a:off x="2854" y="1824"/>
                <a:ext cx="986"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2" name="Line 11"/>
              <p:cNvSpPr>
                <a:spLocks noChangeShapeType="1"/>
              </p:cNvSpPr>
              <p:nvPr/>
            </p:nvSpPr>
            <p:spPr bwMode="auto">
              <a:xfrm>
                <a:off x="2854" y="1824"/>
                <a:ext cx="651"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3" name="Line 12"/>
              <p:cNvSpPr>
                <a:spLocks noChangeShapeType="1"/>
              </p:cNvSpPr>
              <p:nvPr/>
            </p:nvSpPr>
            <p:spPr bwMode="auto">
              <a:xfrm>
                <a:off x="2854" y="1824"/>
                <a:ext cx="314"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4" name="Line 13"/>
              <p:cNvSpPr>
                <a:spLocks noChangeShapeType="1"/>
              </p:cNvSpPr>
              <p:nvPr/>
            </p:nvSpPr>
            <p:spPr bwMode="auto">
              <a:xfrm>
                <a:off x="2854" y="1824"/>
                <a:ext cx="0"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5" name="Line 14"/>
              <p:cNvSpPr>
                <a:spLocks noChangeShapeType="1"/>
              </p:cNvSpPr>
              <p:nvPr/>
            </p:nvSpPr>
            <p:spPr bwMode="auto">
              <a:xfrm>
                <a:off x="2854" y="1824"/>
                <a:ext cx="2622" cy="1239"/>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6" name="Line 15"/>
              <p:cNvSpPr>
                <a:spLocks noChangeShapeType="1"/>
              </p:cNvSpPr>
              <p:nvPr/>
            </p:nvSpPr>
            <p:spPr bwMode="auto">
              <a:xfrm>
                <a:off x="2854" y="1824"/>
                <a:ext cx="2622" cy="1067"/>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7" name="Line 16"/>
              <p:cNvSpPr>
                <a:spLocks noChangeShapeType="1"/>
              </p:cNvSpPr>
              <p:nvPr/>
            </p:nvSpPr>
            <p:spPr bwMode="auto">
              <a:xfrm>
                <a:off x="2854" y="1824"/>
                <a:ext cx="2622" cy="919"/>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8" name="Line 17"/>
              <p:cNvSpPr>
                <a:spLocks noChangeShapeType="1"/>
              </p:cNvSpPr>
              <p:nvPr/>
            </p:nvSpPr>
            <p:spPr bwMode="auto">
              <a:xfrm>
                <a:off x="2854" y="1824"/>
                <a:ext cx="2622" cy="77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9" name="Line 18"/>
              <p:cNvSpPr>
                <a:spLocks noChangeShapeType="1"/>
              </p:cNvSpPr>
              <p:nvPr/>
            </p:nvSpPr>
            <p:spPr bwMode="auto">
              <a:xfrm>
                <a:off x="2877" y="1824"/>
                <a:ext cx="2599" cy="64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0" name="Line 19"/>
              <p:cNvSpPr>
                <a:spLocks noChangeShapeType="1"/>
              </p:cNvSpPr>
              <p:nvPr/>
            </p:nvSpPr>
            <p:spPr bwMode="auto">
              <a:xfrm>
                <a:off x="2854" y="1824"/>
                <a:ext cx="2622" cy="514"/>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1" name="Line 20"/>
              <p:cNvSpPr>
                <a:spLocks noChangeShapeType="1"/>
              </p:cNvSpPr>
              <p:nvPr/>
            </p:nvSpPr>
            <p:spPr bwMode="auto">
              <a:xfrm>
                <a:off x="2854" y="1824"/>
                <a:ext cx="2622" cy="405"/>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2" name="Line 21"/>
              <p:cNvSpPr>
                <a:spLocks noChangeShapeType="1"/>
              </p:cNvSpPr>
              <p:nvPr/>
            </p:nvSpPr>
            <p:spPr bwMode="auto">
              <a:xfrm>
                <a:off x="2854" y="1824"/>
                <a:ext cx="2622" cy="298"/>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3" name="Line 22"/>
              <p:cNvSpPr>
                <a:spLocks noChangeShapeType="1"/>
              </p:cNvSpPr>
              <p:nvPr/>
            </p:nvSpPr>
            <p:spPr bwMode="auto">
              <a:xfrm>
                <a:off x="2854" y="1824"/>
                <a:ext cx="2622" cy="213"/>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4" name="Line 23"/>
              <p:cNvSpPr>
                <a:spLocks noChangeShapeType="1"/>
              </p:cNvSpPr>
              <p:nvPr/>
            </p:nvSpPr>
            <p:spPr bwMode="auto">
              <a:xfrm>
                <a:off x="2854" y="1824"/>
                <a:ext cx="2622" cy="126"/>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5" name="Line 24"/>
              <p:cNvSpPr>
                <a:spLocks noChangeShapeType="1"/>
              </p:cNvSpPr>
              <p:nvPr/>
            </p:nvSpPr>
            <p:spPr bwMode="auto">
              <a:xfrm>
                <a:off x="2854" y="1824"/>
                <a:ext cx="2622" cy="63"/>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9957" name="Group 25"/>
            <p:cNvGrpSpPr/>
            <p:nvPr/>
          </p:nvGrpSpPr>
          <p:grpSpPr bwMode="auto">
            <a:xfrm>
              <a:off x="247" y="5003"/>
              <a:ext cx="1914" cy="1882"/>
              <a:chOff x="235" y="1824"/>
              <a:chExt cx="2619" cy="1882"/>
            </a:xfrm>
          </p:grpSpPr>
          <p:sp>
            <p:nvSpPr>
              <p:cNvPr id="39974" name="Line 26"/>
              <p:cNvSpPr>
                <a:spLocks noChangeShapeType="1"/>
              </p:cNvSpPr>
              <p:nvPr/>
            </p:nvSpPr>
            <p:spPr bwMode="auto">
              <a:xfrm flipH="1">
                <a:off x="235" y="1824"/>
                <a:ext cx="2619"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5" name="Line 27"/>
              <p:cNvSpPr>
                <a:spLocks noChangeShapeType="1"/>
              </p:cNvSpPr>
              <p:nvPr/>
            </p:nvSpPr>
            <p:spPr bwMode="auto">
              <a:xfrm flipH="1">
                <a:off x="235" y="1824"/>
                <a:ext cx="2619" cy="143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6" name="Line 28"/>
              <p:cNvSpPr>
                <a:spLocks noChangeShapeType="1"/>
              </p:cNvSpPr>
              <p:nvPr/>
            </p:nvSpPr>
            <p:spPr bwMode="auto">
              <a:xfrm flipH="1">
                <a:off x="235" y="1824"/>
                <a:ext cx="2619" cy="1687"/>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7" name="Line 29"/>
              <p:cNvSpPr>
                <a:spLocks noChangeShapeType="1"/>
              </p:cNvSpPr>
              <p:nvPr/>
            </p:nvSpPr>
            <p:spPr bwMode="auto">
              <a:xfrm flipH="1">
                <a:off x="371" y="1824"/>
                <a:ext cx="2483"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8" name="Line 30"/>
              <p:cNvSpPr>
                <a:spLocks noChangeShapeType="1"/>
              </p:cNvSpPr>
              <p:nvPr/>
            </p:nvSpPr>
            <p:spPr bwMode="auto">
              <a:xfrm flipH="1">
                <a:off x="774" y="1824"/>
                <a:ext cx="2080"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9" name="Line 31"/>
              <p:cNvSpPr>
                <a:spLocks noChangeShapeType="1"/>
              </p:cNvSpPr>
              <p:nvPr/>
            </p:nvSpPr>
            <p:spPr bwMode="auto">
              <a:xfrm flipH="1">
                <a:off x="1153" y="1824"/>
                <a:ext cx="1701"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0" name="Line 32"/>
              <p:cNvSpPr>
                <a:spLocks noChangeShapeType="1"/>
              </p:cNvSpPr>
              <p:nvPr/>
            </p:nvSpPr>
            <p:spPr bwMode="auto">
              <a:xfrm flipH="1">
                <a:off x="1534" y="1824"/>
                <a:ext cx="1320"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1" name="Line 33"/>
              <p:cNvSpPr>
                <a:spLocks noChangeShapeType="1"/>
              </p:cNvSpPr>
              <p:nvPr/>
            </p:nvSpPr>
            <p:spPr bwMode="auto">
              <a:xfrm flipH="1">
                <a:off x="1872" y="1824"/>
                <a:ext cx="982"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2" name="Line 34"/>
              <p:cNvSpPr>
                <a:spLocks noChangeShapeType="1"/>
              </p:cNvSpPr>
              <p:nvPr/>
            </p:nvSpPr>
            <p:spPr bwMode="auto">
              <a:xfrm flipH="1">
                <a:off x="2206" y="1824"/>
                <a:ext cx="648"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3" name="Line 35"/>
              <p:cNvSpPr>
                <a:spLocks noChangeShapeType="1"/>
              </p:cNvSpPr>
              <p:nvPr/>
            </p:nvSpPr>
            <p:spPr bwMode="auto">
              <a:xfrm flipH="1">
                <a:off x="2543" y="1824"/>
                <a:ext cx="311"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4" name="Line 36"/>
              <p:cNvSpPr>
                <a:spLocks noChangeShapeType="1"/>
              </p:cNvSpPr>
              <p:nvPr/>
            </p:nvSpPr>
            <p:spPr bwMode="auto">
              <a:xfrm flipH="1">
                <a:off x="235" y="1824"/>
                <a:ext cx="2619" cy="1239"/>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5" name="Line 37"/>
              <p:cNvSpPr>
                <a:spLocks noChangeShapeType="1"/>
              </p:cNvSpPr>
              <p:nvPr/>
            </p:nvSpPr>
            <p:spPr bwMode="auto">
              <a:xfrm flipH="1">
                <a:off x="235" y="1824"/>
                <a:ext cx="2619" cy="1067"/>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6" name="Line 38"/>
              <p:cNvSpPr>
                <a:spLocks noChangeShapeType="1"/>
              </p:cNvSpPr>
              <p:nvPr/>
            </p:nvSpPr>
            <p:spPr bwMode="auto">
              <a:xfrm flipH="1">
                <a:off x="235" y="1824"/>
                <a:ext cx="2619" cy="919"/>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7" name="Line 39"/>
              <p:cNvSpPr>
                <a:spLocks noChangeShapeType="1"/>
              </p:cNvSpPr>
              <p:nvPr/>
            </p:nvSpPr>
            <p:spPr bwMode="auto">
              <a:xfrm flipH="1">
                <a:off x="235" y="1824"/>
                <a:ext cx="2619" cy="77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8" name="Line 40"/>
              <p:cNvSpPr>
                <a:spLocks noChangeShapeType="1"/>
              </p:cNvSpPr>
              <p:nvPr/>
            </p:nvSpPr>
            <p:spPr bwMode="auto">
              <a:xfrm flipH="1">
                <a:off x="235" y="1824"/>
                <a:ext cx="2597" cy="64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9" name="Line 41"/>
              <p:cNvSpPr>
                <a:spLocks noChangeShapeType="1"/>
              </p:cNvSpPr>
              <p:nvPr/>
            </p:nvSpPr>
            <p:spPr bwMode="auto">
              <a:xfrm flipH="1">
                <a:off x="235" y="1824"/>
                <a:ext cx="2619" cy="514"/>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0" name="Line 42"/>
              <p:cNvSpPr>
                <a:spLocks noChangeShapeType="1"/>
              </p:cNvSpPr>
              <p:nvPr/>
            </p:nvSpPr>
            <p:spPr bwMode="auto">
              <a:xfrm flipH="1">
                <a:off x="235" y="1824"/>
                <a:ext cx="2619" cy="405"/>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1" name="Line 43"/>
              <p:cNvSpPr>
                <a:spLocks noChangeShapeType="1"/>
              </p:cNvSpPr>
              <p:nvPr/>
            </p:nvSpPr>
            <p:spPr bwMode="auto">
              <a:xfrm flipH="1">
                <a:off x="235" y="1824"/>
                <a:ext cx="2619" cy="298"/>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2" name="Line 44"/>
              <p:cNvSpPr>
                <a:spLocks noChangeShapeType="1"/>
              </p:cNvSpPr>
              <p:nvPr/>
            </p:nvSpPr>
            <p:spPr bwMode="auto">
              <a:xfrm flipH="1">
                <a:off x="235" y="1824"/>
                <a:ext cx="2619" cy="213"/>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3" name="Line 45"/>
              <p:cNvSpPr>
                <a:spLocks noChangeShapeType="1"/>
              </p:cNvSpPr>
              <p:nvPr/>
            </p:nvSpPr>
            <p:spPr bwMode="auto">
              <a:xfrm flipH="1">
                <a:off x="235" y="1824"/>
                <a:ext cx="2619" cy="126"/>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4" name="Line 46"/>
              <p:cNvSpPr>
                <a:spLocks noChangeShapeType="1"/>
              </p:cNvSpPr>
              <p:nvPr/>
            </p:nvSpPr>
            <p:spPr bwMode="auto">
              <a:xfrm flipH="1">
                <a:off x="235" y="1824"/>
                <a:ext cx="2619" cy="63"/>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9958" name="Group 47"/>
            <p:cNvGrpSpPr/>
            <p:nvPr/>
          </p:nvGrpSpPr>
          <p:grpSpPr bwMode="auto">
            <a:xfrm>
              <a:off x="247" y="4576"/>
              <a:ext cx="3829" cy="1217"/>
              <a:chOff x="235" y="1844"/>
              <a:chExt cx="5241" cy="1605"/>
            </a:xfrm>
          </p:grpSpPr>
          <p:grpSp>
            <p:nvGrpSpPr>
              <p:cNvPr id="39959" name="Group 48"/>
              <p:cNvGrpSpPr/>
              <p:nvPr/>
            </p:nvGrpSpPr>
            <p:grpSpPr bwMode="auto">
              <a:xfrm>
                <a:off x="235" y="2750"/>
                <a:ext cx="5241" cy="699"/>
                <a:chOff x="235" y="2750"/>
                <a:chExt cx="5241" cy="699"/>
              </a:xfrm>
            </p:grpSpPr>
            <p:sp>
              <p:nvSpPr>
                <p:cNvPr id="39970" name="Line 49"/>
                <p:cNvSpPr>
                  <a:spLocks noChangeShapeType="1"/>
                </p:cNvSpPr>
                <p:nvPr/>
              </p:nvSpPr>
              <p:spPr bwMode="auto">
                <a:xfrm>
                  <a:off x="235" y="3449"/>
                  <a:ext cx="5241"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1" name="Line 50"/>
                <p:cNvSpPr>
                  <a:spLocks noChangeShapeType="1"/>
                </p:cNvSpPr>
                <p:nvPr/>
              </p:nvSpPr>
              <p:spPr bwMode="auto">
                <a:xfrm>
                  <a:off x="235" y="3191"/>
                  <a:ext cx="5241"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2" name="Line 51"/>
                <p:cNvSpPr>
                  <a:spLocks noChangeShapeType="1"/>
                </p:cNvSpPr>
                <p:nvPr/>
              </p:nvSpPr>
              <p:spPr bwMode="auto">
                <a:xfrm>
                  <a:off x="235" y="2958"/>
                  <a:ext cx="5239"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3" name="Line 52"/>
                <p:cNvSpPr>
                  <a:spLocks noChangeShapeType="1"/>
                </p:cNvSpPr>
                <p:nvPr/>
              </p:nvSpPr>
              <p:spPr bwMode="auto">
                <a:xfrm>
                  <a:off x="235" y="2750"/>
                  <a:ext cx="5239"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9960" name="Group 53"/>
              <p:cNvGrpSpPr/>
              <p:nvPr/>
            </p:nvGrpSpPr>
            <p:grpSpPr bwMode="auto">
              <a:xfrm>
                <a:off x="235" y="1844"/>
                <a:ext cx="5241" cy="728"/>
                <a:chOff x="235" y="1844"/>
                <a:chExt cx="5241" cy="728"/>
              </a:xfrm>
            </p:grpSpPr>
            <p:sp>
              <p:nvSpPr>
                <p:cNvPr id="39961" name="Line 54"/>
                <p:cNvSpPr>
                  <a:spLocks noChangeShapeType="1"/>
                </p:cNvSpPr>
                <p:nvPr/>
              </p:nvSpPr>
              <p:spPr bwMode="auto">
                <a:xfrm>
                  <a:off x="235" y="2572"/>
                  <a:ext cx="5241"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2" name="Line 55"/>
                <p:cNvSpPr>
                  <a:spLocks noChangeShapeType="1"/>
                </p:cNvSpPr>
                <p:nvPr/>
              </p:nvSpPr>
              <p:spPr bwMode="auto">
                <a:xfrm flipV="1">
                  <a:off x="235" y="2401"/>
                  <a:ext cx="5241" cy="1"/>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3" name="Line 56"/>
                <p:cNvSpPr>
                  <a:spLocks noChangeShapeType="1"/>
                </p:cNvSpPr>
                <p:nvPr/>
              </p:nvSpPr>
              <p:spPr bwMode="auto">
                <a:xfrm>
                  <a:off x="235" y="2245"/>
                  <a:ext cx="5241" cy="5"/>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4" name="Line 57"/>
                <p:cNvSpPr>
                  <a:spLocks noChangeShapeType="1"/>
                </p:cNvSpPr>
                <p:nvPr/>
              </p:nvSpPr>
              <p:spPr bwMode="auto">
                <a:xfrm>
                  <a:off x="235" y="2121"/>
                  <a:ext cx="5217"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5" name="Line 58"/>
                <p:cNvSpPr>
                  <a:spLocks noChangeShapeType="1"/>
                </p:cNvSpPr>
                <p:nvPr/>
              </p:nvSpPr>
              <p:spPr bwMode="auto">
                <a:xfrm flipV="1">
                  <a:off x="235" y="2015"/>
                  <a:ext cx="5241" cy="6"/>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6" name="Line 59"/>
                <p:cNvSpPr>
                  <a:spLocks noChangeShapeType="1"/>
                </p:cNvSpPr>
                <p:nvPr/>
              </p:nvSpPr>
              <p:spPr bwMode="auto">
                <a:xfrm>
                  <a:off x="235" y="1946"/>
                  <a:ext cx="5241" cy="4"/>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7" name="Line 60"/>
                <p:cNvSpPr>
                  <a:spLocks noChangeShapeType="1"/>
                </p:cNvSpPr>
                <p:nvPr/>
              </p:nvSpPr>
              <p:spPr bwMode="auto">
                <a:xfrm flipV="1">
                  <a:off x="235" y="1908"/>
                  <a:ext cx="5241" cy="1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8" name="Line 61"/>
                <p:cNvSpPr>
                  <a:spLocks noChangeShapeType="1"/>
                </p:cNvSpPr>
                <p:nvPr/>
              </p:nvSpPr>
              <p:spPr bwMode="auto">
                <a:xfrm>
                  <a:off x="258" y="1866"/>
                  <a:ext cx="5218"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9" name="Line 62"/>
                <p:cNvSpPr>
                  <a:spLocks noChangeShapeType="1"/>
                </p:cNvSpPr>
                <p:nvPr/>
              </p:nvSpPr>
              <p:spPr bwMode="auto">
                <a:xfrm>
                  <a:off x="235" y="1844"/>
                  <a:ext cx="5241"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sp>
        <p:nvSpPr>
          <p:cNvPr id="39943" name="Freeform 63"/>
          <p:cNvSpPr/>
          <p:nvPr/>
        </p:nvSpPr>
        <p:spPr bwMode="auto">
          <a:xfrm>
            <a:off x="568326" y="2347913"/>
            <a:ext cx="7991475" cy="3452812"/>
          </a:xfrm>
          <a:custGeom>
            <a:avLst/>
            <a:gdLst>
              <a:gd name="T0" fmla="*/ 2147483647 w 5034"/>
              <a:gd name="T1" fmla="*/ 0 h 1908"/>
              <a:gd name="T2" fmla="*/ 2147483647 w 5034"/>
              <a:gd name="T3" fmla="*/ 2147483647 h 1908"/>
              <a:gd name="T4" fmla="*/ 2147483647 w 5034"/>
              <a:gd name="T5" fmla="*/ 2147483647 h 1908"/>
              <a:gd name="T6" fmla="*/ 0 w 5034"/>
              <a:gd name="T7" fmla="*/ 2147483647 h 1908"/>
              <a:gd name="T8" fmla="*/ 2147483647 w 5034"/>
              <a:gd name="T9" fmla="*/ 2147483647 h 1908"/>
              <a:gd name="T10" fmla="*/ 2147483647 w 5034"/>
              <a:gd name="T11" fmla="*/ 2147483647 h 1908"/>
              <a:gd name="T12" fmla="*/ 2147483647 w 5034"/>
              <a:gd name="T13" fmla="*/ 2147483647 h 1908"/>
              <a:gd name="T14" fmla="*/ 2147483647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99CC00"/>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9944" name="Oval 65"/>
          <p:cNvSpPr>
            <a:spLocks noChangeArrowheads="1"/>
          </p:cNvSpPr>
          <p:nvPr/>
        </p:nvSpPr>
        <p:spPr bwMode="auto">
          <a:xfrm>
            <a:off x="4859339" y="3786188"/>
            <a:ext cx="1474787" cy="1473200"/>
          </a:xfrm>
          <a:prstGeom prst="ellipse">
            <a:avLst/>
          </a:prstGeom>
          <a:gradFill rotWithShape="1">
            <a:gsLst>
              <a:gs pos="0">
                <a:srgbClr val="99CC00"/>
              </a:gs>
              <a:gs pos="100000">
                <a:srgbClr val="283600"/>
              </a:gs>
            </a:gsLst>
            <a:path path="rect">
              <a:fillToRect r="100000" b="100000"/>
            </a:path>
          </a:gra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buFont typeface="Arial" panose="020B0604020202020204" pitchFamily="34" charset="0"/>
              <a:buNone/>
            </a:pPr>
            <a:r>
              <a:rPr kumimoji="1" lang="zh-CN" altLang="en-US" sz="2400" b="1">
                <a:solidFill>
                  <a:srgbClr val="FFFFFF"/>
                </a:solidFill>
                <a:latin typeface="微软雅黑" panose="020B0503020204020204" pitchFamily="34" charset="-122"/>
                <a:ea typeface="微软雅黑" panose="020B0503020204020204" pitchFamily="34" charset="-122"/>
                <a:cs typeface="HY각헤드라인M"/>
              </a:rPr>
              <a:t>产生成果</a:t>
            </a:r>
            <a:endParaRPr kumimoji="1" lang="ko-KR" altLang="en-US" sz="2400" b="1">
              <a:solidFill>
                <a:srgbClr val="FFFFFF"/>
              </a:solidFill>
              <a:latin typeface="微软雅黑" panose="020B0503020204020204" pitchFamily="34" charset="-122"/>
              <a:ea typeface="微软雅黑" panose="020B0503020204020204" pitchFamily="34" charset="-122"/>
              <a:cs typeface="HY각헤드라인M"/>
            </a:endParaRPr>
          </a:p>
        </p:txBody>
      </p:sp>
      <p:sp>
        <p:nvSpPr>
          <p:cNvPr id="39945" name="Oval 66"/>
          <p:cNvSpPr>
            <a:spLocks noChangeArrowheads="1"/>
          </p:cNvSpPr>
          <p:nvPr/>
        </p:nvSpPr>
        <p:spPr bwMode="auto">
          <a:xfrm>
            <a:off x="2771459" y="3786188"/>
            <a:ext cx="1474787" cy="1473200"/>
          </a:xfrm>
          <a:prstGeom prst="ellipse">
            <a:avLst/>
          </a:prstGeom>
          <a:gradFill rotWithShape="1">
            <a:gsLst>
              <a:gs pos="0">
                <a:srgbClr val="FF9900"/>
              </a:gs>
              <a:gs pos="100000">
                <a:srgbClr val="432800"/>
              </a:gs>
            </a:gsLst>
            <a:path path="rect">
              <a:fillToRect r="100000" b="100000"/>
            </a:path>
          </a:gra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buFont typeface="Arial" panose="020B0604020202020204" pitchFamily="34" charset="0"/>
              <a:buNone/>
            </a:pPr>
            <a:endParaRPr kumimoji="1" lang="ko-KR" altLang="en-US" sz="1600" b="1">
              <a:solidFill>
                <a:srgbClr val="FFFFFF"/>
              </a:solidFill>
              <a:latin typeface="Times New Roman" panose="02020603050405020304" pitchFamily="18" charset="0"/>
              <a:ea typeface="HY각헤드라인M"/>
              <a:cs typeface="HY각헤드라인M"/>
            </a:endParaRPr>
          </a:p>
        </p:txBody>
      </p:sp>
      <p:sp>
        <p:nvSpPr>
          <p:cNvPr id="39946" name="Oval 67"/>
          <p:cNvSpPr>
            <a:spLocks noChangeArrowheads="1"/>
          </p:cNvSpPr>
          <p:nvPr/>
        </p:nvSpPr>
        <p:spPr bwMode="auto">
          <a:xfrm>
            <a:off x="709614" y="3786188"/>
            <a:ext cx="1474787" cy="1473200"/>
          </a:xfrm>
          <a:prstGeom prst="ellipse">
            <a:avLst/>
          </a:prstGeom>
          <a:gradFill rotWithShape="1">
            <a:gsLst>
              <a:gs pos="0">
                <a:srgbClr val="99CCFF"/>
              </a:gs>
              <a:gs pos="100000">
                <a:srgbClr val="283643"/>
              </a:gs>
            </a:gsLst>
            <a:path path="rect">
              <a:fillToRect r="100000" b="100000"/>
            </a:path>
          </a:gra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buFont typeface="Arial" panose="020B0604020202020204" pitchFamily="34" charset="0"/>
              <a:buNone/>
            </a:pPr>
            <a:r>
              <a:rPr kumimoji="1" lang="zh-CN" altLang="ko-KR" sz="2400" b="1" dirty="0">
                <a:solidFill>
                  <a:schemeClr val="bg1"/>
                </a:solidFill>
                <a:latin typeface="微软雅黑" panose="020B0503020204020204" pitchFamily="34" charset="-122"/>
                <a:ea typeface="微软雅黑" panose="020B0503020204020204" pitchFamily="34" charset="-122"/>
                <a:cs typeface="HY각헤드라인M"/>
              </a:rPr>
              <a:t>创新主体</a:t>
            </a:r>
            <a:endParaRPr kumimoji="1" lang="zh-CN" altLang="ko-KR" sz="2400" b="1" dirty="0">
              <a:solidFill>
                <a:schemeClr val="bg1"/>
              </a:solidFill>
              <a:latin typeface="微软雅黑" panose="020B0503020204020204" pitchFamily="34" charset="-122"/>
              <a:ea typeface="微软雅黑" panose="020B0503020204020204" pitchFamily="34" charset="-122"/>
              <a:cs typeface="HY각헤드라인M"/>
            </a:endParaRPr>
          </a:p>
        </p:txBody>
      </p:sp>
      <p:sp>
        <p:nvSpPr>
          <p:cNvPr id="39947" name="Oval 68"/>
          <p:cNvSpPr>
            <a:spLocks noChangeArrowheads="1"/>
          </p:cNvSpPr>
          <p:nvPr/>
        </p:nvSpPr>
        <p:spPr bwMode="auto">
          <a:xfrm>
            <a:off x="6978334" y="3811588"/>
            <a:ext cx="1474787" cy="1473200"/>
          </a:xfrm>
          <a:prstGeom prst="ellipse">
            <a:avLst/>
          </a:prstGeom>
          <a:gradFill rotWithShape="1">
            <a:gsLst>
              <a:gs pos="0">
                <a:srgbClr val="CC99FF"/>
              </a:gs>
              <a:gs pos="100000">
                <a:srgbClr val="362843"/>
              </a:gs>
            </a:gsLst>
            <a:path path="rect">
              <a:fillToRect r="100000" b="100000"/>
            </a:path>
          </a:gra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buFont typeface="Arial" panose="020B0604020202020204" pitchFamily="34" charset="0"/>
              <a:buNone/>
            </a:pPr>
            <a:r>
              <a:rPr kumimoji="1" lang="zh-CN" altLang="en-US" sz="2400" b="1">
                <a:solidFill>
                  <a:srgbClr val="FFFFFF"/>
                </a:solidFill>
                <a:latin typeface="微软雅黑" panose="020B0503020204020204" pitchFamily="34" charset="-122"/>
                <a:ea typeface="微软雅黑" panose="020B0503020204020204" pitchFamily="34" charset="-122"/>
                <a:cs typeface="HY각헤드라인M"/>
              </a:rPr>
              <a:t>转化应用</a:t>
            </a:r>
            <a:endParaRPr kumimoji="1" lang="ko-KR" altLang="en-US" sz="2400" b="1">
              <a:solidFill>
                <a:srgbClr val="FFFFFF"/>
              </a:solidFill>
              <a:latin typeface="微软雅黑" panose="020B0503020204020204" pitchFamily="34" charset="-122"/>
              <a:ea typeface="微软雅黑" panose="020B0503020204020204" pitchFamily="34" charset="-122"/>
              <a:cs typeface="HY각헤드라인M"/>
            </a:endParaRPr>
          </a:p>
        </p:txBody>
      </p:sp>
      <p:sp>
        <p:nvSpPr>
          <p:cNvPr id="39948" name="Line 70"/>
          <p:cNvSpPr>
            <a:spLocks noChangeShapeType="1"/>
          </p:cNvSpPr>
          <p:nvPr/>
        </p:nvSpPr>
        <p:spPr bwMode="auto">
          <a:xfrm>
            <a:off x="0" y="1592263"/>
            <a:ext cx="9144000" cy="0"/>
          </a:xfrm>
          <a:prstGeom prst="line">
            <a:avLst/>
          </a:prstGeom>
          <a:noFill/>
          <a:ln w="9525">
            <a:solidFill>
              <a:srgbClr val="C0C0C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50" name="Oval 73"/>
          <p:cNvSpPr>
            <a:spLocks noChangeArrowheads="1"/>
          </p:cNvSpPr>
          <p:nvPr/>
        </p:nvSpPr>
        <p:spPr bwMode="auto">
          <a:xfrm>
            <a:off x="539750" y="6880225"/>
            <a:ext cx="1474788" cy="395288"/>
          </a:xfrm>
          <a:prstGeom prst="ellipse">
            <a:avLst/>
          </a:prstGeom>
          <a:gradFill rotWithShape="1">
            <a:gsLst>
              <a:gs pos="0">
                <a:srgbClr val="000000">
                  <a:alpha val="2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1" name="Oval 74"/>
          <p:cNvSpPr>
            <a:spLocks noChangeArrowheads="1"/>
          </p:cNvSpPr>
          <p:nvPr/>
        </p:nvSpPr>
        <p:spPr bwMode="auto">
          <a:xfrm>
            <a:off x="2052639" y="6880225"/>
            <a:ext cx="1474787" cy="395288"/>
          </a:xfrm>
          <a:prstGeom prst="ellipse">
            <a:avLst/>
          </a:prstGeom>
          <a:gradFill rotWithShape="1">
            <a:gsLst>
              <a:gs pos="0">
                <a:srgbClr val="000000">
                  <a:alpha val="2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2" name="Oval 75"/>
          <p:cNvSpPr>
            <a:spLocks noChangeArrowheads="1"/>
          </p:cNvSpPr>
          <p:nvPr/>
        </p:nvSpPr>
        <p:spPr bwMode="auto">
          <a:xfrm>
            <a:off x="3784600" y="6880225"/>
            <a:ext cx="1474788" cy="395288"/>
          </a:xfrm>
          <a:prstGeom prst="ellipse">
            <a:avLst/>
          </a:prstGeom>
          <a:gradFill rotWithShape="1">
            <a:gsLst>
              <a:gs pos="0">
                <a:srgbClr val="000000">
                  <a:alpha val="2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3" name="Oval 76"/>
          <p:cNvSpPr>
            <a:spLocks noChangeArrowheads="1"/>
          </p:cNvSpPr>
          <p:nvPr/>
        </p:nvSpPr>
        <p:spPr bwMode="auto">
          <a:xfrm>
            <a:off x="5411789" y="6880225"/>
            <a:ext cx="1474787" cy="395288"/>
          </a:xfrm>
          <a:prstGeom prst="ellipse">
            <a:avLst/>
          </a:prstGeom>
          <a:gradFill rotWithShape="1">
            <a:gsLst>
              <a:gs pos="0">
                <a:srgbClr val="000000">
                  <a:alpha val="2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4" name="Oval 77"/>
          <p:cNvSpPr>
            <a:spLocks noChangeArrowheads="1"/>
          </p:cNvSpPr>
          <p:nvPr/>
        </p:nvSpPr>
        <p:spPr bwMode="auto">
          <a:xfrm>
            <a:off x="7077075" y="6880225"/>
            <a:ext cx="1474788" cy="395288"/>
          </a:xfrm>
          <a:prstGeom prst="ellipse">
            <a:avLst/>
          </a:prstGeom>
          <a:gradFill rotWithShape="1">
            <a:gsLst>
              <a:gs pos="0">
                <a:srgbClr val="000000">
                  <a:alpha val="2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5" name="矩形 87"/>
          <p:cNvSpPr>
            <a:spLocks noChangeArrowheads="1"/>
          </p:cNvSpPr>
          <p:nvPr/>
        </p:nvSpPr>
        <p:spPr bwMode="auto">
          <a:xfrm>
            <a:off x="2783523" y="4292918"/>
            <a:ext cx="1402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buFont typeface="Arial" panose="020B0604020202020204" pitchFamily="34" charset="0"/>
              <a:buNone/>
            </a:pPr>
            <a:r>
              <a:rPr kumimoji="1" lang="zh-CN" altLang="en-US" sz="2400" b="1">
                <a:solidFill>
                  <a:srgbClr val="FFFFFF"/>
                </a:solidFill>
                <a:latin typeface="微软雅黑" panose="020B0503020204020204" pitchFamily="34" charset="-122"/>
                <a:ea typeface="微软雅黑" panose="020B0503020204020204" pitchFamily="34" charset="-122"/>
                <a:cs typeface="HY각헤드라인M"/>
              </a:rPr>
              <a:t>研发活动</a:t>
            </a:r>
            <a:endParaRPr kumimoji="1" lang="ko-KR" altLang="en-US" sz="2400" b="1">
              <a:solidFill>
                <a:srgbClr val="FFFFFF"/>
              </a:solidFill>
              <a:latin typeface="微软雅黑" panose="020B0503020204020204" pitchFamily="34" charset="-122"/>
              <a:ea typeface="微软雅黑" panose="020B0503020204020204" pitchFamily="34" charset="-122"/>
              <a:cs typeface="HY각헤드라인M"/>
            </a:endParaRPr>
          </a:p>
        </p:txBody>
      </p:sp>
      <p:sp>
        <p:nvSpPr>
          <p:cNvPr id="3" name="矩形 2"/>
          <p:cNvSpPr/>
          <p:nvPr/>
        </p:nvSpPr>
        <p:spPr>
          <a:xfrm>
            <a:off x="2195195" y="4509135"/>
            <a:ext cx="504190" cy="755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2558415" y="4472305"/>
            <a:ext cx="287655" cy="14922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246245" y="4509135"/>
            <a:ext cx="431800" cy="755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4643755" y="4475480"/>
            <a:ext cx="288290" cy="14351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299835" y="4509135"/>
            <a:ext cx="504190" cy="755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6762115" y="4474210"/>
            <a:ext cx="288290" cy="14414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2" name="五边形 10"/>
          <p:cNvSpPr>
            <a:spLocks noChangeArrowheads="1"/>
          </p:cNvSpPr>
          <p:nvPr>
            <p:custDataLst>
              <p:tags r:id="rId1"/>
            </p:custDataLst>
          </p:nvPr>
        </p:nvSpPr>
        <p:spPr bwMode="auto">
          <a:xfrm rot="5400000">
            <a:off x="937330" y="439373"/>
            <a:ext cx="466146" cy="990243"/>
          </a:xfrm>
          <a:prstGeom prst="homePlate">
            <a:avLst>
              <a:gd name="adj" fmla="val 44792"/>
            </a:avLst>
          </a:prstGeom>
          <a:solidFill>
            <a:srgbClr val="E93929">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350" tIns="46675" rIns="93350" bIns="46675" anchor="ctr"/>
          <a:lstStyle>
            <a:lvl1pPr defTabSz="4572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defTabSz="4572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defTabSz="4572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defTabSz="4572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defTabSz="4572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endParaRPr lang="zh-CN" altLang="zh-CN" sz="1825">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43013"/>
          <p:cNvSpPr txBox="1">
            <a:spLocks noChangeArrowheads="1"/>
          </p:cNvSpPr>
          <p:nvPr/>
        </p:nvSpPr>
        <p:spPr bwMode="auto">
          <a:xfrm>
            <a:off x="539291" y="577967"/>
            <a:ext cx="874566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000" b="1" dirty="0" smtClean="0">
                <a:solidFill>
                  <a:srgbClr val="002060"/>
                </a:solidFill>
                <a:latin typeface="微软雅黑" panose="020B0503020204020204" pitchFamily="34" charset="-122"/>
                <a:ea typeface="微软雅黑" panose="020B0503020204020204" pitchFamily="34" charset="-122"/>
                <a:sym typeface="黑体" panose="02010609060101010101" pitchFamily="2" charset="-122"/>
              </a:rPr>
              <a:t> </a:t>
            </a:r>
            <a:r>
              <a:rPr lang="en-US" altLang="zh-CN" sz="3000" b="1" dirty="0" smtClean="0">
                <a:solidFill>
                  <a:srgbClr val="002060"/>
                </a:solidFill>
                <a:latin typeface="微软雅黑" panose="020B0503020204020204" pitchFamily="34" charset="-122"/>
                <a:ea typeface="微软雅黑" panose="020B0503020204020204" pitchFamily="34" charset="-122"/>
                <a:sym typeface="黑体" panose="02010609060101010101" pitchFamily="2" charset="-122"/>
              </a:rPr>
              <a:t>               </a:t>
            </a:r>
            <a:r>
              <a:rPr lang="zh-CN" altLang="en-US" sz="3000" b="1" dirty="0" smtClean="0">
                <a:solidFill>
                  <a:srgbClr val="002060"/>
                </a:solidFill>
                <a:latin typeface="微软雅黑" panose="020B0503020204020204" pitchFamily="34" charset="-122"/>
                <a:ea typeface="微软雅黑" panose="020B0503020204020204" pitchFamily="34" charset="-122"/>
                <a:sym typeface="黑体" panose="02010609060101010101" pitchFamily="2" charset="-122"/>
              </a:rPr>
              <a:t>县级政策着力点</a:t>
            </a:r>
            <a:r>
              <a:rPr lang="zh-CN" altLang="en-US" sz="2800" b="1" dirty="0" smtClean="0">
                <a:solidFill>
                  <a:srgbClr val="FF0000"/>
                </a:solidFill>
                <a:latin typeface="微软雅黑" panose="020B0503020204020204" pitchFamily="34" charset="-122"/>
                <a:ea typeface="微软雅黑" panose="020B0503020204020204" pitchFamily="34" charset="-122"/>
                <a:sym typeface="黑体" panose="02010609060101010101" pitchFamily="2" charset="-122"/>
              </a:rPr>
              <a:t>       </a:t>
            </a:r>
            <a:endParaRPr lang="zh-CN" altLang="en-US" sz="2800" b="1" dirty="0">
              <a:solidFill>
                <a:srgbClr val="FF0000"/>
              </a:solidFill>
              <a:latin typeface="微软雅黑" panose="020B0503020204020204" pitchFamily="34" charset="-122"/>
              <a:ea typeface="微软雅黑" panose="020B0503020204020204" pitchFamily="34" charset="-122"/>
              <a:sym typeface="黑体" panose="02010609060101010101" pitchFamily="2" charset="-122"/>
            </a:endParaRPr>
          </a:p>
          <a:p>
            <a:pPr eaLnBrk="1" hangingPunct="1">
              <a:buFont typeface="Arial" panose="020B0604020202020204" pitchFamily="34" charset="0"/>
              <a:buNone/>
            </a:pPr>
            <a:endParaRPr lang="zh-CN" altLang="en-US" sz="3000" b="1" dirty="0">
              <a:solidFill>
                <a:srgbClr val="002060"/>
              </a:solidFill>
              <a:latin typeface="黑体" panose="02010609060101010101" pitchFamily="2" charset="-122"/>
              <a:ea typeface="黑体" panose="02010609060101010101" pitchFamily="2" charset="-122"/>
              <a:sym typeface="黑体" panose="02010609060101010101" pitchFamily="2" charset="-122"/>
            </a:endParaRPr>
          </a:p>
        </p:txBody>
      </p:sp>
      <p:sp>
        <p:nvSpPr>
          <p:cNvPr id="39941" name="页脚占位符 1"/>
          <p:cNvSpPr txBox="1"/>
          <p:nvPr/>
        </p:nvSpPr>
        <p:spPr bwMode="auto">
          <a:xfrm>
            <a:off x="7046913" y="752475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   </a:t>
            </a:r>
            <a:endParaRPr lang="zh-CN" altLang="en-US"/>
          </a:p>
          <a:p>
            <a:pPr eaLnBrk="1" hangingPunct="1">
              <a:buFont typeface="Arial" panose="020B0604020202020204" pitchFamily="34" charset="0"/>
              <a:buNone/>
            </a:pPr>
            <a:r>
              <a:rPr lang="en-US" altLang="zh-CN"/>
              <a:t>   </a:t>
            </a:r>
            <a:endParaRPr lang="en-US" altLang="zh-CN"/>
          </a:p>
        </p:txBody>
      </p:sp>
      <p:grpSp>
        <p:nvGrpSpPr>
          <p:cNvPr id="39942" name="Group 2"/>
          <p:cNvGrpSpPr/>
          <p:nvPr/>
        </p:nvGrpSpPr>
        <p:grpSpPr bwMode="auto">
          <a:xfrm>
            <a:off x="-11113" y="5284788"/>
            <a:ext cx="9155113" cy="1524000"/>
            <a:chOff x="247" y="4566"/>
            <a:chExt cx="3829" cy="1431"/>
          </a:xfrm>
        </p:grpSpPr>
        <p:grpSp>
          <p:nvGrpSpPr>
            <p:cNvPr id="39956" name="Group 3"/>
            <p:cNvGrpSpPr/>
            <p:nvPr/>
          </p:nvGrpSpPr>
          <p:grpSpPr bwMode="auto">
            <a:xfrm>
              <a:off x="2161" y="4566"/>
              <a:ext cx="1915" cy="1431"/>
              <a:chOff x="2854" y="1824"/>
              <a:chExt cx="2622" cy="1882"/>
            </a:xfrm>
          </p:grpSpPr>
          <p:sp>
            <p:nvSpPr>
              <p:cNvPr id="39995" name="Line 4"/>
              <p:cNvSpPr>
                <a:spLocks noChangeShapeType="1"/>
              </p:cNvSpPr>
              <p:nvPr/>
            </p:nvSpPr>
            <p:spPr bwMode="auto">
              <a:xfrm>
                <a:off x="2854" y="1824"/>
                <a:ext cx="2622" cy="143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6" name="Line 5"/>
              <p:cNvSpPr>
                <a:spLocks noChangeShapeType="1"/>
              </p:cNvSpPr>
              <p:nvPr/>
            </p:nvSpPr>
            <p:spPr bwMode="auto">
              <a:xfrm>
                <a:off x="2854" y="1824"/>
                <a:ext cx="2622" cy="1687"/>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7" name="Line 6"/>
              <p:cNvSpPr>
                <a:spLocks noChangeShapeType="1"/>
              </p:cNvSpPr>
              <p:nvPr/>
            </p:nvSpPr>
            <p:spPr bwMode="auto">
              <a:xfrm>
                <a:off x="2854" y="1824"/>
                <a:ext cx="2487"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8" name="Line 7"/>
              <p:cNvSpPr>
                <a:spLocks noChangeShapeType="1"/>
              </p:cNvSpPr>
              <p:nvPr/>
            </p:nvSpPr>
            <p:spPr bwMode="auto">
              <a:xfrm>
                <a:off x="2854" y="1824"/>
                <a:ext cx="2083"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9" name="Line 8"/>
              <p:cNvSpPr>
                <a:spLocks noChangeShapeType="1"/>
              </p:cNvSpPr>
              <p:nvPr/>
            </p:nvSpPr>
            <p:spPr bwMode="auto">
              <a:xfrm>
                <a:off x="2854" y="1824"/>
                <a:ext cx="1704"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0" name="Line 9"/>
              <p:cNvSpPr>
                <a:spLocks noChangeShapeType="1"/>
              </p:cNvSpPr>
              <p:nvPr/>
            </p:nvSpPr>
            <p:spPr bwMode="auto">
              <a:xfrm>
                <a:off x="2854" y="1824"/>
                <a:ext cx="1322"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1" name="Line 10"/>
              <p:cNvSpPr>
                <a:spLocks noChangeShapeType="1"/>
              </p:cNvSpPr>
              <p:nvPr/>
            </p:nvSpPr>
            <p:spPr bwMode="auto">
              <a:xfrm>
                <a:off x="2854" y="1824"/>
                <a:ext cx="986"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2" name="Line 11"/>
              <p:cNvSpPr>
                <a:spLocks noChangeShapeType="1"/>
              </p:cNvSpPr>
              <p:nvPr/>
            </p:nvSpPr>
            <p:spPr bwMode="auto">
              <a:xfrm>
                <a:off x="2854" y="1824"/>
                <a:ext cx="651"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3" name="Line 12"/>
              <p:cNvSpPr>
                <a:spLocks noChangeShapeType="1"/>
              </p:cNvSpPr>
              <p:nvPr/>
            </p:nvSpPr>
            <p:spPr bwMode="auto">
              <a:xfrm>
                <a:off x="2854" y="1824"/>
                <a:ext cx="314"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4" name="Line 13"/>
              <p:cNvSpPr>
                <a:spLocks noChangeShapeType="1"/>
              </p:cNvSpPr>
              <p:nvPr/>
            </p:nvSpPr>
            <p:spPr bwMode="auto">
              <a:xfrm>
                <a:off x="2854" y="1824"/>
                <a:ext cx="0"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5" name="Line 14"/>
              <p:cNvSpPr>
                <a:spLocks noChangeShapeType="1"/>
              </p:cNvSpPr>
              <p:nvPr/>
            </p:nvSpPr>
            <p:spPr bwMode="auto">
              <a:xfrm>
                <a:off x="2854" y="1824"/>
                <a:ext cx="2622" cy="1239"/>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6" name="Line 15"/>
              <p:cNvSpPr>
                <a:spLocks noChangeShapeType="1"/>
              </p:cNvSpPr>
              <p:nvPr/>
            </p:nvSpPr>
            <p:spPr bwMode="auto">
              <a:xfrm>
                <a:off x="2854" y="1824"/>
                <a:ext cx="2622" cy="1067"/>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7" name="Line 16"/>
              <p:cNvSpPr>
                <a:spLocks noChangeShapeType="1"/>
              </p:cNvSpPr>
              <p:nvPr/>
            </p:nvSpPr>
            <p:spPr bwMode="auto">
              <a:xfrm>
                <a:off x="2854" y="1824"/>
                <a:ext cx="2622" cy="919"/>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8" name="Line 17"/>
              <p:cNvSpPr>
                <a:spLocks noChangeShapeType="1"/>
              </p:cNvSpPr>
              <p:nvPr/>
            </p:nvSpPr>
            <p:spPr bwMode="auto">
              <a:xfrm>
                <a:off x="2854" y="1824"/>
                <a:ext cx="2622" cy="77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09" name="Line 18"/>
              <p:cNvSpPr>
                <a:spLocks noChangeShapeType="1"/>
              </p:cNvSpPr>
              <p:nvPr/>
            </p:nvSpPr>
            <p:spPr bwMode="auto">
              <a:xfrm>
                <a:off x="2877" y="1824"/>
                <a:ext cx="2599" cy="64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0" name="Line 19"/>
              <p:cNvSpPr>
                <a:spLocks noChangeShapeType="1"/>
              </p:cNvSpPr>
              <p:nvPr/>
            </p:nvSpPr>
            <p:spPr bwMode="auto">
              <a:xfrm>
                <a:off x="2854" y="1824"/>
                <a:ext cx="2622" cy="514"/>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1" name="Line 20"/>
              <p:cNvSpPr>
                <a:spLocks noChangeShapeType="1"/>
              </p:cNvSpPr>
              <p:nvPr/>
            </p:nvSpPr>
            <p:spPr bwMode="auto">
              <a:xfrm>
                <a:off x="2854" y="1824"/>
                <a:ext cx="2622" cy="405"/>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2" name="Line 21"/>
              <p:cNvSpPr>
                <a:spLocks noChangeShapeType="1"/>
              </p:cNvSpPr>
              <p:nvPr/>
            </p:nvSpPr>
            <p:spPr bwMode="auto">
              <a:xfrm>
                <a:off x="2854" y="1824"/>
                <a:ext cx="2622" cy="298"/>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3" name="Line 22"/>
              <p:cNvSpPr>
                <a:spLocks noChangeShapeType="1"/>
              </p:cNvSpPr>
              <p:nvPr/>
            </p:nvSpPr>
            <p:spPr bwMode="auto">
              <a:xfrm>
                <a:off x="2854" y="1824"/>
                <a:ext cx="2622" cy="213"/>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4" name="Line 23"/>
              <p:cNvSpPr>
                <a:spLocks noChangeShapeType="1"/>
              </p:cNvSpPr>
              <p:nvPr/>
            </p:nvSpPr>
            <p:spPr bwMode="auto">
              <a:xfrm>
                <a:off x="2854" y="1824"/>
                <a:ext cx="2622" cy="126"/>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015" name="Line 24"/>
              <p:cNvSpPr>
                <a:spLocks noChangeShapeType="1"/>
              </p:cNvSpPr>
              <p:nvPr/>
            </p:nvSpPr>
            <p:spPr bwMode="auto">
              <a:xfrm>
                <a:off x="2854" y="1824"/>
                <a:ext cx="2622" cy="63"/>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9957" name="Group 25"/>
            <p:cNvGrpSpPr/>
            <p:nvPr/>
          </p:nvGrpSpPr>
          <p:grpSpPr bwMode="auto">
            <a:xfrm>
              <a:off x="247" y="5003"/>
              <a:ext cx="1914" cy="1882"/>
              <a:chOff x="235" y="1824"/>
              <a:chExt cx="2619" cy="1882"/>
            </a:xfrm>
          </p:grpSpPr>
          <p:sp>
            <p:nvSpPr>
              <p:cNvPr id="39974" name="Line 26"/>
              <p:cNvSpPr>
                <a:spLocks noChangeShapeType="1"/>
              </p:cNvSpPr>
              <p:nvPr/>
            </p:nvSpPr>
            <p:spPr bwMode="auto">
              <a:xfrm flipH="1">
                <a:off x="235" y="1824"/>
                <a:ext cx="2619"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5" name="Line 27"/>
              <p:cNvSpPr>
                <a:spLocks noChangeShapeType="1"/>
              </p:cNvSpPr>
              <p:nvPr/>
            </p:nvSpPr>
            <p:spPr bwMode="auto">
              <a:xfrm flipH="1">
                <a:off x="235" y="1824"/>
                <a:ext cx="2619" cy="143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6" name="Line 28"/>
              <p:cNvSpPr>
                <a:spLocks noChangeShapeType="1"/>
              </p:cNvSpPr>
              <p:nvPr/>
            </p:nvSpPr>
            <p:spPr bwMode="auto">
              <a:xfrm flipH="1">
                <a:off x="235" y="1824"/>
                <a:ext cx="2619" cy="1687"/>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7" name="Line 29"/>
              <p:cNvSpPr>
                <a:spLocks noChangeShapeType="1"/>
              </p:cNvSpPr>
              <p:nvPr/>
            </p:nvSpPr>
            <p:spPr bwMode="auto">
              <a:xfrm flipH="1">
                <a:off x="371" y="1824"/>
                <a:ext cx="2483"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8" name="Line 30"/>
              <p:cNvSpPr>
                <a:spLocks noChangeShapeType="1"/>
              </p:cNvSpPr>
              <p:nvPr/>
            </p:nvSpPr>
            <p:spPr bwMode="auto">
              <a:xfrm flipH="1">
                <a:off x="774" y="1824"/>
                <a:ext cx="2080"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9" name="Line 31"/>
              <p:cNvSpPr>
                <a:spLocks noChangeShapeType="1"/>
              </p:cNvSpPr>
              <p:nvPr/>
            </p:nvSpPr>
            <p:spPr bwMode="auto">
              <a:xfrm flipH="1">
                <a:off x="1153" y="1824"/>
                <a:ext cx="1701"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0" name="Line 32"/>
              <p:cNvSpPr>
                <a:spLocks noChangeShapeType="1"/>
              </p:cNvSpPr>
              <p:nvPr/>
            </p:nvSpPr>
            <p:spPr bwMode="auto">
              <a:xfrm flipH="1">
                <a:off x="1534" y="1824"/>
                <a:ext cx="1320"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1" name="Line 33"/>
              <p:cNvSpPr>
                <a:spLocks noChangeShapeType="1"/>
              </p:cNvSpPr>
              <p:nvPr/>
            </p:nvSpPr>
            <p:spPr bwMode="auto">
              <a:xfrm flipH="1">
                <a:off x="1872" y="1824"/>
                <a:ext cx="982"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2" name="Line 34"/>
              <p:cNvSpPr>
                <a:spLocks noChangeShapeType="1"/>
              </p:cNvSpPr>
              <p:nvPr/>
            </p:nvSpPr>
            <p:spPr bwMode="auto">
              <a:xfrm flipH="1">
                <a:off x="2206" y="1824"/>
                <a:ext cx="648"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3" name="Line 35"/>
              <p:cNvSpPr>
                <a:spLocks noChangeShapeType="1"/>
              </p:cNvSpPr>
              <p:nvPr/>
            </p:nvSpPr>
            <p:spPr bwMode="auto">
              <a:xfrm flipH="1">
                <a:off x="2543" y="1824"/>
                <a:ext cx="311" cy="188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4" name="Line 36"/>
              <p:cNvSpPr>
                <a:spLocks noChangeShapeType="1"/>
              </p:cNvSpPr>
              <p:nvPr/>
            </p:nvSpPr>
            <p:spPr bwMode="auto">
              <a:xfrm flipH="1">
                <a:off x="235" y="1824"/>
                <a:ext cx="2619" cy="1239"/>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5" name="Line 37"/>
              <p:cNvSpPr>
                <a:spLocks noChangeShapeType="1"/>
              </p:cNvSpPr>
              <p:nvPr/>
            </p:nvSpPr>
            <p:spPr bwMode="auto">
              <a:xfrm flipH="1">
                <a:off x="235" y="1824"/>
                <a:ext cx="2619" cy="1067"/>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6" name="Line 38"/>
              <p:cNvSpPr>
                <a:spLocks noChangeShapeType="1"/>
              </p:cNvSpPr>
              <p:nvPr/>
            </p:nvSpPr>
            <p:spPr bwMode="auto">
              <a:xfrm flipH="1">
                <a:off x="235" y="1824"/>
                <a:ext cx="2619" cy="919"/>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7" name="Line 39"/>
              <p:cNvSpPr>
                <a:spLocks noChangeShapeType="1"/>
              </p:cNvSpPr>
              <p:nvPr/>
            </p:nvSpPr>
            <p:spPr bwMode="auto">
              <a:xfrm flipH="1">
                <a:off x="235" y="1824"/>
                <a:ext cx="2619" cy="77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8" name="Line 40"/>
              <p:cNvSpPr>
                <a:spLocks noChangeShapeType="1"/>
              </p:cNvSpPr>
              <p:nvPr/>
            </p:nvSpPr>
            <p:spPr bwMode="auto">
              <a:xfrm flipH="1">
                <a:off x="235" y="1824"/>
                <a:ext cx="2597" cy="642"/>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89" name="Line 41"/>
              <p:cNvSpPr>
                <a:spLocks noChangeShapeType="1"/>
              </p:cNvSpPr>
              <p:nvPr/>
            </p:nvSpPr>
            <p:spPr bwMode="auto">
              <a:xfrm flipH="1">
                <a:off x="235" y="1824"/>
                <a:ext cx="2619" cy="514"/>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0" name="Line 42"/>
              <p:cNvSpPr>
                <a:spLocks noChangeShapeType="1"/>
              </p:cNvSpPr>
              <p:nvPr/>
            </p:nvSpPr>
            <p:spPr bwMode="auto">
              <a:xfrm flipH="1">
                <a:off x="235" y="1824"/>
                <a:ext cx="2619" cy="405"/>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1" name="Line 43"/>
              <p:cNvSpPr>
                <a:spLocks noChangeShapeType="1"/>
              </p:cNvSpPr>
              <p:nvPr/>
            </p:nvSpPr>
            <p:spPr bwMode="auto">
              <a:xfrm flipH="1">
                <a:off x="235" y="1824"/>
                <a:ext cx="2619" cy="298"/>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2" name="Line 44"/>
              <p:cNvSpPr>
                <a:spLocks noChangeShapeType="1"/>
              </p:cNvSpPr>
              <p:nvPr/>
            </p:nvSpPr>
            <p:spPr bwMode="auto">
              <a:xfrm flipH="1">
                <a:off x="235" y="1824"/>
                <a:ext cx="2619" cy="213"/>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3" name="Line 45"/>
              <p:cNvSpPr>
                <a:spLocks noChangeShapeType="1"/>
              </p:cNvSpPr>
              <p:nvPr/>
            </p:nvSpPr>
            <p:spPr bwMode="auto">
              <a:xfrm flipH="1">
                <a:off x="235" y="1824"/>
                <a:ext cx="2619" cy="126"/>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4" name="Line 46"/>
              <p:cNvSpPr>
                <a:spLocks noChangeShapeType="1"/>
              </p:cNvSpPr>
              <p:nvPr/>
            </p:nvSpPr>
            <p:spPr bwMode="auto">
              <a:xfrm flipH="1">
                <a:off x="235" y="1824"/>
                <a:ext cx="2619" cy="63"/>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9958" name="Group 47"/>
            <p:cNvGrpSpPr/>
            <p:nvPr/>
          </p:nvGrpSpPr>
          <p:grpSpPr bwMode="auto">
            <a:xfrm>
              <a:off x="247" y="4576"/>
              <a:ext cx="3829" cy="1217"/>
              <a:chOff x="235" y="1844"/>
              <a:chExt cx="5241" cy="1605"/>
            </a:xfrm>
          </p:grpSpPr>
          <p:grpSp>
            <p:nvGrpSpPr>
              <p:cNvPr id="39959" name="Group 48"/>
              <p:cNvGrpSpPr/>
              <p:nvPr/>
            </p:nvGrpSpPr>
            <p:grpSpPr bwMode="auto">
              <a:xfrm>
                <a:off x="235" y="2750"/>
                <a:ext cx="5241" cy="699"/>
                <a:chOff x="235" y="2750"/>
                <a:chExt cx="5241" cy="699"/>
              </a:xfrm>
            </p:grpSpPr>
            <p:sp>
              <p:nvSpPr>
                <p:cNvPr id="39970" name="Line 49"/>
                <p:cNvSpPr>
                  <a:spLocks noChangeShapeType="1"/>
                </p:cNvSpPr>
                <p:nvPr/>
              </p:nvSpPr>
              <p:spPr bwMode="auto">
                <a:xfrm>
                  <a:off x="235" y="3449"/>
                  <a:ext cx="5241"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1" name="Line 50"/>
                <p:cNvSpPr>
                  <a:spLocks noChangeShapeType="1"/>
                </p:cNvSpPr>
                <p:nvPr/>
              </p:nvSpPr>
              <p:spPr bwMode="auto">
                <a:xfrm>
                  <a:off x="235" y="3191"/>
                  <a:ext cx="5241"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2" name="Line 51"/>
                <p:cNvSpPr>
                  <a:spLocks noChangeShapeType="1"/>
                </p:cNvSpPr>
                <p:nvPr/>
              </p:nvSpPr>
              <p:spPr bwMode="auto">
                <a:xfrm>
                  <a:off x="235" y="2958"/>
                  <a:ext cx="5239"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73" name="Line 52"/>
                <p:cNvSpPr>
                  <a:spLocks noChangeShapeType="1"/>
                </p:cNvSpPr>
                <p:nvPr/>
              </p:nvSpPr>
              <p:spPr bwMode="auto">
                <a:xfrm>
                  <a:off x="235" y="2750"/>
                  <a:ext cx="5239"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9960" name="Group 53"/>
              <p:cNvGrpSpPr/>
              <p:nvPr/>
            </p:nvGrpSpPr>
            <p:grpSpPr bwMode="auto">
              <a:xfrm>
                <a:off x="235" y="1844"/>
                <a:ext cx="5241" cy="728"/>
                <a:chOff x="235" y="1844"/>
                <a:chExt cx="5241" cy="728"/>
              </a:xfrm>
            </p:grpSpPr>
            <p:sp>
              <p:nvSpPr>
                <p:cNvPr id="39961" name="Line 54"/>
                <p:cNvSpPr>
                  <a:spLocks noChangeShapeType="1"/>
                </p:cNvSpPr>
                <p:nvPr/>
              </p:nvSpPr>
              <p:spPr bwMode="auto">
                <a:xfrm>
                  <a:off x="235" y="2572"/>
                  <a:ext cx="5241"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2" name="Line 55"/>
                <p:cNvSpPr>
                  <a:spLocks noChangeShapeType="1"/>
                </p:cNvSpPr>
                <p:nvPr/>
              </p:nvSpPr>
              <p:spPr bwMode="auto">
                <a:xfrm flipV="1">
                  <a:off x="235" y="2401"/>
                  <a:ext cx="5241" cy="1"/>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3" name="Line 56"/>
                <p:cNvSpPr>
                  <a:spLocks noChangeShapeType="1"/>
                </p:cNvSpPr>
                <p:nvPr/>
              </p:nvSpPr>
              <p:spPr bwMode="auto">
                <a:xfrm>
                  <a:off x="235" y="2245"/>
                  <a:ext cx="5241" cy="5"/>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4" name="Line 57"/>
                <p:cNvSpPr>
                  <a:spLocks noChangeShapeType="1"/>
                </p:cNvSpPr>
                <p:nvPr/>
              </p:nvSpPr>
              <p:spPr bwMode="auto">
                <a:xfrm>
                  <a:off x="235" y="2121"/>
                  <a:ext cx="5217"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5" name="Line 58"/>
                <p:cNvSpPr>
                  <a:spLocks noChangeShapeType="1"/>
                </p:cNvSpPr>
                <p:nvPr/>
              </p:nvSpPr>
              <p:spPr bwMode="auto">
                <a:xfrm flipV="1">
                  <a:off x="235" y="2015"/>
                  <a:ext cx="5241" cy="6"/>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6" name="Line 59"/>
                <p:cNvSpPr>
                  <a:spLocks noChangeShapeType="1"/>
                </p:cNvSpPr>
                <p:nvPr/>
              </p:nvSpPr>
              <p:spPr bwMode="auto">
                <a:xfrm>
                  <a:off x="235" y="1946"/>
                  <a:ext cx="5241" cy="4"/>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7" name="Line 60"/>
                <p:cNvSpPr>
                  <a:spLocks noChangeShapeType="1"/>
                </p:cNvSpPr>
                <p:nvPr/>
              </p:nvSpPr>
              <p:spPr bwMode="auto">
                <a:xfrm flipV="1">
                  <a:off x="235" y="1908"/>
                  <a:ext cx="5241" cy="1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8" name="Line 61"/>
                <p:cNvSpPr>
                  <a:spLocks noChangeShapeType="1"/>
                </p:cNvSpPr>
                <p:nvPr/>
              </p:nvSpPr>
              <p:spPr bwMode="auto">
                <a:xfrm>
                  <a:off x="258" y="1866"/>
                  <a:ext cx="5218"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69" name="Line 62"/>
                <p:cNvSpPr>
                  <a:spLocks noChangeShapeType="1"/>
                </p:cNvSpPr>
                <p:nvPr/>
              </p:nvSpPr>
              <p:spPr bwMode="auto">
                <a:xfrm>
                  <a:off x="235" y="1844"/>
                  <a:ext cx="5241" cy="0"/>
                </a:xfrm>
                <a:prstGeom prst="line">
                  <a:avLst/>
                </a:prstGeom>
                <a:noFill/>
                <a:ln w="3175">
                  <a:solidFill>
                    <a:srgbClr val="4D4D4D">
                      <a:alpha val="20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sp>
        <p:nvSpPr>
          <p:cNvPr id="39943" name="Freeform 63"/>
          <p:cNvSpPr/>
          <p:nvPr/>
        </p:nvSpPr>
        <p:spPr bwMode="auto">
          <a:xfrm>
            <a:off x="611506" y="2347913"/>
            <a:ext cx="7991475" cy="3452812"/>
          </a:xfrm>
          <a:custGeom>
            <a:avLst/>
            <a:gdLst>
              <a:gd name="T0" fmla="*/ 2147483647 w 5034"/>
              <a:gd name="T1" fmla="*/ 0 h 1908"/>
              <a:gd name="T2" fmla="*/ 2147483647 w 5034"/>
              <a:gd name="T3" fmla="*/ 2147483647 h 1908"/>
              <a:gd name="T4" fmla="*/ 2147483647 w 5034"/>
              <a:gd name="T5" fmla="*/ 2147483647 h 1908"/>
              <a:gd name="T6" fmla="*/ 0 w 5034"/>
              <a:gd name="T7" fmla="*/ 2147483647 h 1908"/>
              <a:gd name="T8" fmla="*/ 2147483647 w 5034"/>
              <a:gd name="T9" fmla="*/ 2147483647 h 1908"/>
              <a:gd name="T10" fmla="*/ 2147483647 w 5034"/>
              <a:gd name="T11" fmla="*/ 2147483647 h 1908"/>
              <a:gd name="T12" fmla="*/ 2147483647 w 5034"/>
              <a:gd name="T13" fmla="*/ 2147483647 h 1908"/>
              <a:gd name="T14" fmla="*/ 2147483647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99CC00"/>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9944" name="Oval 65"/>
          <p:cNvSpPr>
            <a:spLocks noChangeArrowheads="1"/>
          </p:cNvSpPr>
          <p:nvPr/>
        </p:nvSpPr>
        <p:spPr bwMode="auto">
          <a:xfrm>
            <a:off x="4931729" y="3111183"/>
            <a:ext cx="1474787" cy="1473200"/>
          </a:xfrm>
          <a:prstGeom prst="ellipse">
            <a:avLst/>
          </a:prstGeom>
          <a:gradFill rotWithShape="1">
            <a:gsLst>
              <a:gs pos="0">
                <a:srgbClr val="99CC00"/>
              </a:gs>
              <a:gs pos="100000">
                <a:srgbClr val="283600"/>
              </a:gs>
            </a:gsLst>
            <a:path path="rect">
              <a:fillToRect r="100000" b="100000"/>
            </a:path>
          </a:gra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buFont typeface="Arial" panose="020B0604020202020204" pitchFamily="34" charset="0"/>
              <a:buNone/>
            </a:pPr>
            <a:r>
              <a:rPr kumimoji="1" lang="zh-CN" altLang="en-US" sz="2400" b="1">
                <a:solidFill>
                  <a:srgbClr val="FFFFFF"/>
                </a:solidFill>
                <a:latin typeface="微软雅黑" panose="020B0503020204020204" pitchFamily="34" charset="-122"/>
                <a:ea typeface="微软雅黑" panose="020B0503020204020204" pitchFamily="34" charset="-122"/>
                <a:cs typeface="HY각헤드라인M"/>
              </a:rPr>
              <a:t>产生成果</a:t>
            </a:r>
            <a:endParaRPr kumimoji="1" lang="ko-KR" altLang="en-US" sz="2400" b="1">
              <a:solidFill>
                <a:srgbClr val="FFFFFF"/>
              </a:solidFill>
              <a:latin typeface="微软雅黑" panose="020B0503020204020204" pitchFamily="34" charset="-122"/>
              <a:ea typeface="微软雅黑" panose="020B0503020204020204" pitchFamily="34" charset="-122"/>
              <a:cs typeface="HY각헤드라인M"/>
            </a:endParaRPr>
          </a:p>
        </p:txBody>
      </p:sp>
      <p:sp>
        <p:nvSpPr>
          <p:cNvPr id="39945" name="Oval 66"/>
          <p:cNvSpPr>
            <a:spLocks noChangeArrowheads="1"/>
          </p:cNvSpPr>
          <p:nvPr/>
        </p:nvSpPr>
        <p:spPr bwMode="auto">
          <a:xfrm>
            <a:off x="2783524" y="3111183"/>
            <a:ext cx="1474787" cy="1473200"/>
          </a:xfrm>
          <a:prstGeom prst="ellipse">
            <a:avLst/>
          </a:prstGeom>
          <a:gradFill rotWithShape="1">
            <a:gsLst>
              <a:gs pos="0">
                <a:srgbClr val="FF9900"/>
              </a:gs>
              <a:gs pos="100000">
                <a:srgbClr val="432800"/>
              </a:gs>
            </a:gsLst>
            <a:path path="rect">
              <a:fillToRect r="100000" b="100000"/>
            </a:path>
          </a:gra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buFont typeface="Arial" panose="020B0604020202020204" pitchFamily="34" charset="0"/>
              <a:buNone/>
            </a:pPr>
            <a:endParaRPr kumimoji="1" lang="ko-KR" altLang="en-US" sz="1600" b="1">
              <a:solidFill>
                <a:srgbClr val="FFFFFF"/>
              </a:solidFill>
              <a:latin typeface="Times New Roman" panose="02020603050405020304" pitchFamily="18" charset="0"/>
              <a:ea typeface="HY각헤드라인M"/>
              <a:cs typeface="HY각헤드라인M"/>
            </a:endParaRPr>
          </a:p>
        </p:txBody>
      </p:sp>
      <p:sp>
        <p:nvSpPr>
          <p:cNvPr id="39946" name="Oval 67"/>
          <p:cNvSpPr>
            <a:spLocks noChangeArrowheads="1"/>
          </p:cNvSpPr>
          <p:nvPr/>
        </p:nvSpPr>
        <p:spPr bwMode="auto">
          <a:xfrm>
            <a:off x="611189" y="3111183"/>
            <a:ext cx="1474787" cy="1473200"/>
          </a:xfrm>
          <a:prstGeom prst="ellipse">
            <a:avLst/>
          </a:prstGeom>
          <a:gradFill rotWithShape="1">
            <a:gsLst>
              <a:gs pos="0">
                <a:srgbClr val="99CCFF"/>
              </a:gs>
              <a:gs pos="100000">
                <a:srgbClr val="283643"/>
              </a:gs>
            </a:gsLst>
            <a:path path="rect">
              <a:fillToRect r="100000" b="100000"/>
            </a:path>
          </a:gra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buFont typeface="Arial" panose="020B0604020202020204" pitchFamily="34" charset="0"/>
              <a:buNone/>
            </a:pPr>
            <a:r>
              <a:rPr kumimoji="1" lang="zh-CN" altLang="ko-KR" sz="2400" b="1" dirty="0">
                <a:solidFill>
                  <a:schemeClr val="bg1"/>
                </a:solidFill>
                <a:latin typeface="微软雅黑" panose="020B0503020204020204" pitchFamily="34" charset="-122"/>
                <a:ea typeface="微软雅黑" panose="020B0503020204020204" pitchFamily="34" charset="-122"/>
                <a:cs typeface="HY각헤드라인M"/>
              </a:rPr>
              <a:t>创新主体</a:t>
            </a:r>
            <a:endParaRPr kumimoji="1" lang="zh-CN" altLang="ko-KR" sz="2400" b="1" dirty="0">
              <a:solidFill>
                <a:schemeClr val="bg1"/>
              </a:solidFill>
              <a:latin typeface="微软雅黑" panose="020B0503020204020204" pitchFamily="34" charset="-122"/>
              <a:ea typeface="微软雅黑" panose="020B0503020204020204" pitchFamily="34" charset="-122"/>
              <a:cs typeface="HY각헤드라인M"/>
            </a:endParaRPr>
          </a:p>
        </p:txBody>
      </p:sp>
      <p:sp>
        <p:nvSpPr>
          <p:cNvPr id="39947" name="Oval 68"/>
          <p:cNvSpPr>
            <a:spLocks noChangeArrowheads="1"/>
          </p:cNvSpPr>
          <p:nvPr/>
        </p:nvSpPr>
        <p:spPr bwMode="auto">
          <a:xfrm>
            <a:off x="7077394" y="3140393"/>
            <a:ext cx="1474787" cy="1473200"/>
          </a:xfrm>
          <a:prstGeom prst="ellipse">
            <a:avLst/>
          </a:prstGeom>
          <a:gradFill rotWithShape="1">
            <a:gsLst>
              <a:gs pos="0">
                <a:srgbClr val="CC99FF"/>
              </a:gs>
              <a:gs pos="100000">
                <a:srgbClr val="362843"/>
              </a:gs>
            </a:gsLst>
            <a:path path="rect">
              <a:fillToRect r="100000" b="100000"/>
            </a:path>
          </a:gra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buFont typeface="Arial" panose="020B0604020202020204" pitchFamily="34" charset="0"/>
              <a:buNone/>
            </a:pPr>
            <a:r>
              <a:rPr kumimoji="1" lang="zh-CN" altLang="en-US" sz="2400" b="1">
                <a:solidFill>
                  <a:srgbClr val="FFFFFF"/>
                </a:solidFill>
                <a:latin typeface="微软雅黑" panose="020B0503020204020204" pitchFamily="34" charset="-122"/>
                <a:ea typeface="微软雅黑" panose="020B0503020204020204" pitchFamily="34" charset="-122"/>
                <a:cs typeface="HY각헤드라인M"/>
              </a:rPr>
              <a:t>转化应用</a:t>
            </a:r>
            <a:endParaRPr kumimoji="1" lang="ko-KR" altLang="en-US" sz="2400" b="1">
              <a:solidFill>
                <a:srgbClr val="FFFFFF"/>
              </a:solidFill>
              <a:latin typeface="微软雅黑" panose="020B0503020204020204" pitchFamily="34" charset="-122"/>
              <a:ea typeface="微软雅黑" panose="020B0503020204020204" pitchFamily="34" charset="-122"/>
              <a:cs typeface="HY각헤드라인M"/>
            </a:endParaRPr>
          </a:p>
        </p:txBody>
      </p:sp>
      <p:sp>
        <p:nvSpPr>
          <p:cNvPr id="39948" name="Line 70"/>
          <p:cNvSpPr>
            <a:spLocks noChangeShapeType="1"/>
          </p:cNvSpPr>
          <p:nvPr/>
        </p:nvSpPr>
        <p:spPr bwMode="auto">
          <a:xfrm>
            <a:off x="-11430" y="1268413"/>
            <a:ext cx="9144000" cy="0"/>
          </a:xfrm>
          <a:prstGeom prst="line">
            <a:avLst/>
          </a:prstGeom>
          <a:noFill/>
          <a:ln w="9525">
            <a:solidFill>
              <a:srgbClr val="C0C0C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50" name="Oval 73"/>
          <p:cNvSpPr>
            <a:spLocks noChangeArrowheads="1"/>
          </p:cNvSpPr>
          <p:nvPr/>
        </p:nvSpPr>
        <p:spPr bwMode="auto">
          <a:xfrm>
            <a:off x="539750" y="6880225"/>
            <a:ext cx="1474788" cy="395288"/>
          </a:xfrm>
          <a:prstGeom prst="ellipse">
            <a:avLst/>
          </a:prstGeom>
          <a:gradFill rotWithShape="1">
            <a:gsLst>
              <a:gs pos="0">
                <a:srgbClr val="000000">
                  <a:alpha val="2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1" name="Oval 74"/>
          <p:cNvSpPr>
            <a:spLocks noChangeArrowheads="1"/>
          </p:cNvSpPr>
          <p:nvPr/>
        </p:nvSpPr>
        <p:spPr bwMode="auto">
          <a:xfrm>
            <a:off x="2052639" y="6880225"/>
            <a:ext cx="1474787" cy="395288"/>
          </a:xfrm>
          <a:prstGeom prst="ellipse">
            <a:avLst/>
          </a:prstGeom>
          <a:gradFill rotWithShape="1">
            <a:gsLst>
              <a:gs pos="0">
                <a:srgbClr val="000000">
                  <a:alpha val="2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2" name="Oval 75"/>
          <p:cNvSpPr>
            <a:spLocks noChangeArrowheads="1"/>
          </p:cNvSpPr>
          <p:nvPr/>
        </p:nvSpPr>
        <p:spPr bwMode="auto">
          <a:xfrm>
            <a:off x="3784600" y="6880225"/>
            <a:ext cx="1474788" cy="395288"/>
          </a:xfrm>
          <a:prstGeom prst="ellipse">
            <a:avLst/>
          </a:prstGeom>
          <a:gradFill rotWithShape="1">
            <a:gsLst>
              <a:gs pos="0">
                <a:srgbClr val="000000">
                  <a:alpha val="2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3" name="Oval 76"/>
          <p:cNvSpPr>
            <a:spLocks noChangeArrowheads="1"/>
          </p:cNvSpPr>
          <p:nvPr/>
        </p:nvSpPr>
        <p:spPr bwMode="auto">
          <a:xfrm>
            <a:off x="5411789" y="6880225"/>
            <a:ext cx="1474787" cy="395288"/>
          </a:xfrm>
          <a:prstGeom prst="ellipse">
            <a:avLst/>
          </a:prstGeom>
          <a:gradFill rotWithShape="1">
            <a:gsLst>
              <a:gs pos="0">
                <a:srgbClr val="000000">
                  <a:alpha val="2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4" name="Oval 77"/>
          <p:cNvSpPr>
            <a:spLocks noChangeArrowheads="1"/>
          </p:cNvSpPr>
          <p:nvPr/>
        </p:nvSpPr>
        <p:spPr bwMode="auto">
          <a:xfrm>
            <a:off x="7077075" y="6880225"/>
            <a:ext cx="1474788" cy="395288"/>
          </a:xfrm>
          <a:prstGeom prst="ellipse">
            <a:avLst/>
          </a:prstGeom>
          <a:gradFill rotWithShape="1">
            <a:gsLst>
              <a:gs pos="0">
                <a:srgbClr val="000000">
                  <a:alpha val="2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5" name="矩形 87"/>
          <p:cNvSpPr>
            <a:spLocks noChangeArrowheads="1"/>
          </p:cNvSpPr>
          <p:nvPr/>
        </p:nvSpPr>
        <p:spPr bwMode="auto">
          <a:xfrm>
            <a:off x="2843213" y="3572828"/>
            <a:ext cx="1402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buFont typeface="Arial" panose="020B0604020202020204" pitchFamily="34" charset="0"/>
              <a:buNone/>
            </a:pPr>
            <a:r>
              <a:rPr kumimoji="1" lang="zh-CN" altLang="en-US" sz="2400" b="1">
                <a:solidFill>
                  <a:srgbClr val="FFFFFF"/>
                </a:solidFill>
                <a:latin typeface="微软雅黑" panose="020B0503020204020204" pitchFamily="34" charset="-122"/>
                <a:ea typeface="微软雅黑" panose="020B0503020204020204" pitchFamily="34" charset="-122"/>
                <a:cs typeface="HY각헤드라인M"/>
              </a:rPr>
              <a:t>研发活动</a:t>
            </a:r>
            <a:endParaRPr kumimoji="1" lang="ko-KR" altLang="en-US" sz="2400" b="1">
              <a:solidFill>
                <a:srgbClr val="FFFFFF"/>
              </a:solidFill>
              <a:latin typeface="微软雅黑" panose="020B0503020204020204" pitchFamily="34" charset="-122"/>
              <a:ea typeface="微软雅黑" panose="020B0503020204020204" pitchFamily="34" charset="-122"/>
              <a:cs typeface="HY각헤드라인M"/>
            </a:endParaRPr>
          </a:p>
        </p:txBody>
      </p:sp>
      <p:sp>
        <p:nvSpPr>
          <p:cNvPr id="3" name="矩形 2"/>
          <p:cNvSpPr/>
          <p:nvPr/>
        </p:nvSpPr>
        <p:spPr>
          <a:xfrm>
            <a:off x="2085975" y="3810635"/>
            <a:ext cx="504190" cy="755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2558415" y="3773805"/>
            <a:ext cx="287655" cy="14922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258310" y="3810635"/>
            <a:ext cx="431800" cy="755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4643120" y="3789045"/>
            <a:ext cx="288290" cy="14351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443980" y="3810635"/>
            <a:ext cx="504190" cy="755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6906260" y="3776345"/>
            <a:ext cx="288290" cy="14414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2" name="五边形 10"/>
          <p:cNvSpPr>
            <a:spLocks noChangeArrowheads="1"/>
          </p:cNvSpPr>
          <p:nvPr>
            <p:custDataLst>
              <p:tags r:id="rId1"/>
            </p:custDataLst>
          </p:nvPr>
        </p:nvSpPr>
        <p:spPr bwMode="auto">
          <a:xfrm rot="5400000">
            <a:off x="937330" y="439373"/>
            <a:ext cx="466146" cy="990243"/>
          </a:xfrm>
          <a:prstGeom prst="homePlate">
            <a:avLst>
              <a:gd name="adj" fmla="val 44792"/>
            </a:avLst>
          </a:prstGeom>
          <a:solidFill>
            <a:srgbClr val="E93929">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350" tIns="46675" rIns="93350" bIns="46675" anchor="ctr"/>
          <a:lstStyle>
            <a:lvl1pPr defTabSz="457200">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sym typeface="Calibri" panose="020F0502020204030204" pitchFamily="34" charset="0"/>
              </a:defRPr>
            </a:lvl1pPr>
            <a:lvl2pPr marL="742950" indent="-285750" defTabSz="4572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sym typeface="Calibri" panose="020F0502020204030204" pitchFamily="34" charset="0"/>
              </a:defRPr>
            </a:lvl2pPr>
            <a:lvl3pPr marL="1143000" indent="-228600" defTabSz="4572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sym typeface="Calibri" panose="020F0502020204030204" pitchFamily="34" charset="0"/>
              </a:defRPr>
            </a:lvl3pPr>
            <a:lvl4pPr marL="1600200" indent="-228600" defTabSz="4572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4pPr>
            <a:lvl5pPr marL="2057400" indent="-228600" defTabSz="4572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sym typeface="Calibri" panose="020F0502020204030204" pitchFamily="34" charset="0"/>
              </a:defRPr>
            </a:lvl9pPr>
          </a:lstStyle>
          <a:p>
            <a:pPr algn="ctr" eaLnBrk="1" hangingPunct="1">
              <a:buFont typeface="Arial" panose="020B0604020202020204" pitchFamily="34" charset="0"/>
              <a:buNone/>
            </a:pPr>
            <a:endParaRPr lang="zh-CN" altLang="zh-CN" sz="1825">
              <a:solidFill>
                <a:srgbClr val="FFFFFF"/>
              </a:solidFill>
              <a:latin typeface="微软雅黑" panose="020B0503020204020204" pitchFamily="34" charset="-122"/>
              <a:ea typeface="微软雅黑" panose="020B0503020204020204" pitchFamily="34" charset="-122"/>
            </a:endParaRPr>
          </a:p>
        </p:txBody>
      </p:sp>
      <p:sp>
        <p:nvSpPr>
          <p:cNvPr id="11" name="下箭头 10"/>
          <p:cNvSpPr/>
          <p:nvPr/>
        </p:nvSpPr>
        <p:spPr>
          <a:xfrm>
            <a:off x="1187450" y="2564765"/>
            <a:ext cx="360045" cy="504190"/>
          </a:xfrm>
          <a:prstGeom prst="down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上箭头 13"/>
          <p:cNvSpPr/>
          <p:nvPr/>
        </p:nvSpPr>
        <p:spPr>
          <a:xfrm>
            <a:off x="3275330" y="4613910"/>
            <a:ext cx="432435" cy="575945"/>
          </a:xfrm>
          <a:prstGeom prst="up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a:off x="5436235" y="2493010"/>
            <a:ext cx="432435" cy="575945"/>
          </a:xfrm>
          <a:prstGeom prst="down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上箭头 15"/>
          <p:cNvSpPr/>
          <p:nvPr/>
        </p:nvSpPr>
        <p:spPr>
          <a:xfrm>
            <a:off x="7668260" y="4653280"/>
            <a:ext cx="403225" cy="579120"/>
          </a:xfrm>
          <a:prstGeom prst="up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94970" y="1592580"/>
            <a:ext cx="2872105" cy="1141730"/>
          </a:xfrm>
          <a:prstGeom prst="rect">
            <a:avLst/>
          </a:prstGeom>
          <a:noFill/>
        </p:spPr>
        <p:txBody>
          <a:bodyPr wrap="square" rtlCol="0">
            <a:noAutofit/>
          </a:bodyPr>
          <a:lstStyle/>
          <a:p>
            <a:pPr marL="0" indent="0" eaLnBrk="1" latinLnBrk="0" hangingPunct="1">
              <a:lnSpc>
                <a:spcPts val="3400"/>
              </a:lnSpc>
            </a:pPr>
            <a:r>
              <a:rPr lang="zh-CN" altLang="en-US" sz="2800">
                <a:ln w="9525" cmpd="sng">
                  <a:solidFill>
                    <a:schemeClr val="accent1"/>
                  </a:solidFill>
                  <a:prstDash val="solid"/>
                </a:ln>
                <a:solidFill>
                  <a:srgbClr val="70AD47">
                    <a:tint val="1000"/>
                  </a:srgbClr>
                </a:solidFill>
                <a:effectLst>
                  <a:glow rad="38100">
                    <a:schemeClr val="accent1">
                      <a:alpha val="40000"/>
                    </a:schemeClr>
                  </a:glow>
                </a:effectLst>
              </a:rPr>
              <a:t>奖励主体建设</a:t>
            </a:r>
            <a:endParaRPr lang="zh-CN" altLang="en-US" sz="2800">
              <a:ln w="9525" cmpd="sng">
                <a:solidFill>
                  <a:schemeClr val="accent1"/>
                </a:solidFill>
                <a:prstDash val="solid"/>
              </a:ln>
              <a:solidFill>
                <a:srgbClr val="70AD47">
                  <a:tint val="1000"/>
                </a:srgbClr>
              </a:solidFill>
              <a:effectLst>
                <a:glow rad="38100">
                  <a:schemeClr val="accent1">
                    <a:alpha val="40000"/>
                  </a:schemeClr>
                </a:glow>
              </a:effectLst>
            </a:endParaRPr>
          </a:p>
          <a:p>
            <a:pPr marL="0" indent="0" eaLnBrk="1" latinLnBrk="0" hangingPunct="1">
              <a:lnSpc>
                <a:spcPts val="3400"/>
              </a:lnSpc>
            </a:pPr>
            <a:r>
              <a:rPr lang="en-US" altLang="zh-CN" sz="2800">
                <a:ln w="9525" cmpd="sng">
                  <a:solidFill>
                    <a:schemeClr val="accent1"/>
                  </a:solidFill>
                  <a:prstDash val="solid"/>
                </a:ln>
                <a:solidFill>
                  <a:srgbClr val="70AD47">
                    <a:tint val="1000"/>
                  </a:srgbClr>
                </a:solidFill>
                <a:effectLst>
                  <a:glow rad="38100">
                    <a:schemeClr val="accent1">
                      <a:alpha val="40000"/>
                    </a:schemeClr>
                  </a:glow>
                </a:effectLst>
              </a:rPr>
              <a:t>11</a:t>
            </a:r>
            <a:r>
              <a:rPr lang="zh-CN" altLang="en-US" sz="2800">
                <a:ln w="9525" cmpd="sng">
                  <a:solidFill>
                    <a:schemeClr val="accent1"/>
                  </a:solidFill>
                  <a:prstDash val="solid"/>
                </a:ln>
                <a:solidFill>
                  <a:srgbClr val="70AD47">
                    <a:tint val="1000"/>
                  </a:srgbClr>
                </a:solidFill>
                <a:effectLst>
                  <a:glow rad="38100">
                    <a:schemeClr val="accent1">
                      <a:alpha val="40000"/>
                    </a:schemeClr>
                  </a:glow>
                </a:effectLst>
              </a:rPr>
              <a:t>条措施</a:t>
            </a:r>
            <a:endParaRPr lang="zh-CN" altLang="en-US" sz="280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1" name="文本框 20"/>
          <p:cNvSpPr txBox="1"/>
          <p:nvPr/>
        </p:nvSpPr>
        <p:spPr>
          <a:xfrm>
            <a:off x="2411730" y="5313045"/>
            <a:ext cx="3197225" cy="1676400"/>
          </a:xfrm>
          <a:prstGeom prst="rect">
            <a:avLst/>
          </a:prstGeom>
          <a:noFill/>
        </p:spPr>
        <p:txBody>
          <a:bodyPr wrap="square" rtlCol="0">
            <a:noAutofit/>
          </a:bodyPr>
          <a:lstStyle/>
          <a:p>
            <a:r>
              <a:rPr lang="zh-CN" altLang="en-US" sz="2800">
                <a:ln w="9525" cmpd="sng">
                  <a:solidFill>
                    <a:schemeClr val="accent1"/>
                  </a:solidFill>
                  <a:prstDash val="solid"/>
                </a:ln>
                <a:solidFill>
                  <a:srgbClr val="70AD47">
                    <a:tint val="1000"/>
                  </a:srgbClr>
                </a:solidFill>
                <a:effectLst>
                  <a:glow rad="38100">
                    <a:schemeClr val="accent1">
                      <a:alpha val="40000"/>
                    </a:schemeClr>
                  </a:glow>
                </a:effectLst>
              </a:rPr>
              <a:t>奖励研发活动</a:t>
            </a:r>
            <a:endParaRPr lang="zh-CN" altLang="en-US" sz="2800">
              <a:ln w="9525" cmpd="sng">
                <a:solidFill>
                  <a:schemeClr val="accent1"/>
                </a:solidFill>
                <a:prstDash val="solid"/>
              </a:ln>
              <a:solidFill>
                <a:srgbClr val="70AD47">
                  <a:tint val="1000"/>
                </a:srgbClr>
              </a:solidFill>
              <a:effectLst>
                <a:glow rad="38100">
                  <a:schemeClr val="accent1">
                    <a:alpha val="40000"/>
                  </a:schemeClr>
                </a:glow>
              </a:effectLst>
            </a:endParaRPr>
          </a:p>
          <a:p>
            <a:r>
              <a:rPr lang="zh-CN" altLang="en-US" sz="2800">
                <a:ln w="9525" cmpd="sng">
                  <a:solidFill>
                    <a:schemeClr val="accent1"/>
                  </a:solidFill>
                  <a:prstDash val="solid"/>
                </a:ln>
                <a:solidFill>
                  <a:srgbClr val="70AD47">
                    <a:tint val="1000"/>
                  </a:srgbClr>
                </a:solidFill>
                <a:effectLst>
                  <a:glow rad="38100">
                    <a:schemeClr val="accent1">
                      <a:alpha val="40000"/>
                    </a:schemeClr>
                  </a:glow>
                </a:effectLst>
              </a:rPr>
              <a:t>5条措施</a:t>
            </a:r>
            <a:endParaRPr lang="zh-CN" altLang="en-US" sz="280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3" name="文本框 22"/>
          <p:cNvSpPr txBox="1"/>
          <p:nvPr/>
        </p:nvSpPr>
        <p:spPr>
          <a:xfrm>
            <a:off x="4565015" y="1592580"/>
            <a:ext cx="2327275" cy="953135"/>
          </a:xfrm>
          <a:prstGeom prst="rect">
            <a:avLst/>
          </a:prstGeom>
          <a:noFill/>
        </p:spPr>
        <p:txBody>
          <a:bodyPr wrap="square" rtlCol="0">
            <a:spAutoFit/>
          </a:bodyPr>
          <a:lstStyle/>
          <a:p>
            <a:r>
              <a:rPr lang="zh-CN" altLang="en-US" sz="2800">
                <a:ln w="9525" cmpd="sng">
                  <a:solidFill>
                    <a:schemeClr val="accent1"/>
                  </a:solidFill>
                  <a:prstDash val="solid"/>
                </a:ln>
                <a:solidFill>
                  <a:srgbClr val="70AD47">
                    <a:tint val="1000"/>
                  </a:srgbClr>
                </a:solidFill>
                <a:effectLst>
                  <a:glow rad="38100">
                    <a:schemeClr val="accent1">
                      <a:alpha val="40000"/>
                    </a:schemeClr>
                  </a:glow>
                </a:effectLst>
              </a:rPr>
              <a:t>奖励科技成果</a:t>
            </a:r>
            <a:endParaRPr lang="zh-CN" altLang="en-US" sz="2800">
              <a:ln w="9525" cmpd="sng">
                <a:solidFill>
                  <a:schemeClr val="accent1"/>
                </a:solidFill>
                <a:prstDash val="solid"/>
              </a:ln>
              <a:solidFill>
                <a:srgbClr val="70AD47">
                  <a:tint val="1000"/>
                </a:srgbClr>
              </a:solidFill>
              <a:effectLst>
                <a:glow rad="38100">
                  <a:schemeClr val="accent1">
                    <a:alpha val="40000"/>
                  </a:schemeClr>
                </a:glow>
              </a:effectLst>
            </a:endParaRPr>
          </a:p>
          <a:p>
            <a:r>
              <a:rPr lang="en-US" altLang="zh-CN" sz="2800">
                <a:ln w="9525" cmpd="sng">
                  <a:solidFill>
                    <a:schemeClr val="accent1"/>
                  </a:solidFill>
                  <a:prstDash val="solid"/>
                </a:ln>
                <a:solidFill>
                  <a:srgbClr val="70AD47">
                    <a:tint val="1000"/>
                  </a:srgbClr>
                </a:solidFill>
                <a:effectLst>
                  <a:glow rad="38100">
                    <a:schemeClr val="accent1">
                      <a:alpha val="40000"/>
                    </a:schemeClr>
                  </a:glow>
                </a:effectLst>
              </a:rPr>
              <a:t>3</a:t>
            </a:r>
            <a:r>
              <a:rPr lang="zh-CN" altLang="en-US" sz="2800">
                <a:ln w="9525" cmpd="sng">
                  <a:solidFill>
                    <a:schemeClr val="accent1"/>
                  </a:solidFill>
                  <a:prstDash val="solid"/>
                </a:ln>
                <a:solidFill>
                  <a:srgbClr val="70AD47">
                    <a:tint val="1000"/>
                  </a:srgbClr>
                </a:solidFill>
                <a:effectLst>
                  <a:glow rad="38100">
                    <a:schemeClr val="accent1">
                      <a:alpha val="40000"/>
                    </a:schemeClr>
                  </a:glow>
                </a:effectLst>
              </a:rPr>
              <a:t>条措施</a:t>
            </a:r>
            <a:endParaRPr lang="zh-CN" altLang="en-US" sz="280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4" name="文本框 23"/>
          <p:cNvSpPr txBox="1"/>
          <p:nvPr/>
        </p:nvSpPr>
        <p:spPr>
          <a:xfrm>
            <a:off x="6659880" y="5300980"/>
            <a:ext cx="2427605" cy="953135"/>
          </a:xfrm>
          <a:prstGeom prst="rect">
            <a:avLst/>
          </a:prstGeom>
          <a:noFill/>
        </p:spPr>
        <p:txBody>
          <a:bodyPr wrap="square" rtlCol="0">
            <a:spAutoFit/>
          </a:bodyPr>
          <a:lstStyle/>
          <a:p>
            <a:r>
              <a:rPr lang="zh-CN" altLang="en-US" sz="2800">
                <a:ln w="9525" cmpd="sng">
                  <a:solidFill>
                    <a:schemeClr val="accent1"/>
                  </a:solidFill>
                  <a:prstDash val="solid"/>
                </a:ln>
                <a:solidFill>
                  <a:srgbClr val="70AD47">
                    <a:tint val="1000"/>
                  </a:srgbClr>
                </a:solidFill>
                <a:effectLst>
                  <a:glow rad="38100">
                    <a:schemeClr val="accent1">
                      <a:alpha val="40000"/>
                    </a:schemeClr>
                  </a:glow>
                </a:effectLst>
              </a:rPr>
              <a:t>奖励成果应用</a:t>
            </a:r>
            <a:endParaRPr lang="zh-CN" altLang="en-US" sz="2800">
              <a:ln w="9525" cmpd="sng">
                <a:solidFill>
                  <a:schemeClr val="accent1"/>
                </a:solidFill>
                <a:prstDash val="solid"/>
              </a:ln>
              <a:solidFill>
                <a:srgbClr val="70AD47">
                  <a:tint val="1000"/>
                </a:srgbClr>
              </a:solidFill>
              <a:effectLst>
                <a:glow rad="38100">
                  <a:schemeClr val="accent1">
                    <a:alpha val="40000"/>
                  </a:schemeClr>
                </a:glow>
              </a:effectLst>
            </a:endParaRPr>
          </a:p>
          <a:p>
            <a:r>
              <a:rPr lang="zh-CN" altLang="en-US" sz="2800">
                <a:ln w="9525" cmpd="sng">
                  <a:solidFill>
                    <a:schemeClr val="accent1"/>
                  </a:solidFill>
                  <a:prstDash val="solid"/>
                </a:ln>
                <a:solidFill>
                  <a:srgbClr val="70AD47">
                    <a:tint val="1000"/>
                  </a:srgbClr>
                </a:solidFill>
                <a:effectLst>
                  <a:glow rad="38100">
                    <a:schemeClr val="accent1">
                      <a:alpha val="40000"/>
                    </a:schemeClr>
                  </a:glow>
                </a:effectLst>
              </a:rPr>
              <a:t>3条措施</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P spid="21" grpId="1"/>
      <p:bldP spid="23" grpId="0"/>
      <p:bldP spid="23" grpId="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zh-CN" altLang="en-US"/>
          </a:p>
        </p:txBody>
      </p:sp>
      <p:sp>
        <p:nvSpPr>
          <p:cNvPr id="9" name="文本框 8"/>
          <p:cNvSpPr txBox="1"/>
          <p:nvPr/>
        </p:nvSpPr>
        <p:spPr>
          <a:xfrm>
            <a:off x="-8890" y="537845"/>
            <a:ext cx="8494395" cy="613410"/>
          </a:xfrm>
          <a:prstGeom prst="rect">
            <a:avLst/>
          </a:prstGeom>
          <a:noFill/>
        </p:spPr>
        <p:txBody>
          <a:bodyPr wrap="square" rtlCol="0">
            <a:noAutofit/>
          </a:bodyPr>
          <a:lstStyle/>
          <a:p>
            <a:r>
              <a:rPr lang="en-US" altLang="zh-CN" sz="3600">
                <a:latin typeface="微软雅黑" panose="020B0503020204020204" pitchFamily="34" charset="-122"/>
                <a:ea typeface="微软雅黑" panose="020B0503020204020204" pitchFamily="34" charset="-122"/>
              </a:rPr>
              <a:t>  </a:t>
            </a:r>
            <a:r>
              <a:rPr lang="zh-CN" altLang="en-US" sz="3600">
                <a:latin typeface="微软雅黑" panose="020B0503020204020204" pitchFamily="34" charset="-122"/>
                <a:ea typeface="微软雅黑" panose="020B0503020204020204" pitchFamily="34" charset="-122"/>
              </a:rPr>
              <a:t>第二、</a:t>
            </a:r>
            <a:r>
              <a:rPr lang="en-US" altLang="zh-CN" sz="3600">
                <a:latin typeface="微软雅黑" panose="020B0503020204020204" pitchFamily="34" charset="-122"/>
                <a:ea typeface="微软雅黑" panose="020B0503020204020204" pitchFamily="34" charset="-122"/>
              </a:rPr>
              <a:t> </a:t>
            </a:r>
            <a:r>
              <a:rPr lang="zh-CN" altLang="en-US" sz="3600">
                <a:latin typeface="微软雅黑" panose="020B0503020204020204" pitchFamily="34" charset="-122"/>
                <a:ea typeface="微软雅黑" panose="020B0503020204020204" pitchFamily="34" charset="-122"/>
              </a:rPr>
              <a:t>我县科技创新政策具体内容</a:t>
            </a:r>
            <a:endParaRPr lang="zh-CN" altLang="en-US" sz="3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本框 4"/>
          <p:cNvSpPr txBox="1">
            <a:spLocks noChangeArrowheads="1"/>
          </p:cNvSpPr>
          <p:nvPr/>
        </p:nvSpPr>
        <p:spPr bwMode="auto">
          <a:xfrm>
            <a:off x="1814830" y="404495"/>
            <a:ext cx="6972300" cy="608965"/>
          </a:xfrm>
          <a:prstGeom prst="rect">
            <a:avLst/>
          </a:prstGeom>
          <a:noFill/>
          <a:ln w="9525">
            <a:noFill/>
            <a:miter lim="800000"/>
          </a:ln>
        </p:spPr>
        <p:txBody>
          <a:bodyPr wrap="square" lIns="117628" tIns="58814" rIns="117628" bIns="58814">
            <a:spAutoFit/>
          </a:bodyPr>
          <a:lstStyle/>
          <a:p>
            <a:r>
              <a:rPr lang="zh-CN" altLang="en-US" sz="3200" b="1">
                <a:solidFill>
                  <a:srgbClr val="ED6154"/>
                </a:solidFill>
                <a:ea typeface="微软雅黑" panose="020B0503020204020204" pitchFamily="34" charset="-122"/>
                <a:cs typeface="微软雅黑" panose="020B0503020204020204" pitchFamily="34" charset="-122"/>
                <a:sym typeface="Calibri" panose="020F0502020204030204" pitchFamily="34" charset="0"/>
              </a:rPr>
              <a:t> 一、</a:t>
            </a:r>
            <a:r>
              <a:rPr lang="zh-CN" sz="3200" b="1">
                <a:solidFill>
                  <a:srgbClr val="ED6154"/>
                </a:solidFill>
                <a:ea typeface="微软雅黑" panose="020B0503020204020204" pitchFamily="34" charset="-122"/>
                <a:cs typeface="微软雅黑" panose="020B0503020204020204" pitchFamily="34" charset="-122"/>
                <a:sym typeface="Calibri" panose="020F0502020204030204" pitchFamily="34" charset="0"/>
              </a:rPr>
              <a:t>奖励主体建设</a:t>
            </a:r>
            <a:r>
              <a:rPr lang="en-US" altLang="zh-CN" sz="3200" b="1">
                <a:solidFill>
                  <a:srgbClr val="ED6154"/>
                </a:solidFill>
                <a:ea typeface="微软雅黑" panose="020B0503020204020204" pitchFamily="34" charset="-122"/>
                <a:cs typeface="微软雅黑" panose="020B0503020204020204" pitchFamily="34" charset="-122"/>
                <a:sym typeface="Calibri" panose="020F0502020204030204" pitchFamily="34" charset="0"/>
              </a:rPr>
              <a:t> —— 11</a:t>
            </a:r>
            <a:r>
              <a:rPr lang="zh-CN" altLang="en-US" sz="3200" b="1">
                <a:solidFill>
                  <a:srgbClr val="ED6154"/>
                </a:solidFill>
                <a:ea typeface="微软雅黑" panose="020B0503020204020204" pitchFamily="34" charset="-122"/>
                <a:cs typeface="微软雅黑" panose="020B0503020204020204" pitchFamily="34" charset="-122"/>
                <a:sym typeface="Calibri" panose="020F0502020204030204" pitchFamily="34" charset="0"/>
              </a:rPr>
              <a:t>条措施</a:t>
            </a:r>
            <a:endParaRPr lang="zh-CN" altLang="en-US" sz="3200" b="1">
              <a:solidFill>
                <a:srgbClr val="ED6154"/>
              </a:solidFill>
              <a:ea typeface="微软雅黑" panose="020B0503020204020204" pitchFamily="34" charset="-122"/>
              <a:cs typeface="微软雅黑" panose="020B0503020204020204" pitchFamily="34" charset="-122"/>
              <a:sym typeface="Calibri" panose="020F0502020204030204" pitchFamily="34" charset="0"/>
            </a:endParaRPr>
          </a:p>
        </p:txBody>
      </p:sp>
      <p:cxnSp>
        <p:nvCxnSpPr>
          <p:cNvPr id="12291" name="直接连接符 6"/>
          <p:cNvCxnSpPr>
            <a:cxnSpLocks noChangeShapeType="1"/>
          </p:cNvCxnSpPr>
          <p:nvPr/>
        </p:nvCxnSpPr>
        <p:spPr bwMode="auto">
          <a:xfrm>
            <a:off x="673100" y="1133475"/>
            <a:ext cx="7783513" cy="0"/>
          </a:xfrm>
          <a:prstGeom prst="line">
            <a:avLst/>
          </a:prstGeom>
        </p:spPr>
        <p:style>
          <a:lnRef idx="1">
            <a:schemeClr val="accent1"/>
          </a:lnRef>
          <a:fillRef idx="0">
            <a:schemeClr val="accent1"/>
          </a:fillRef>
          <a:effectRef idx="0">
            <a:schemeClr val="accent1"/>
          </a:effectRef>
          <a:fontRef idx="minor">
            <a:schemeClr val="tx1"/>
          </a:fontRef>
        </p:style>
      </p:cxnSp>
      <p:sp>
        <p:nvSpPr>
          <p:cNvPr id="35843" name="五边形 7"/>
          <p:cNvSpPr>
            <a:spLocks noChangeArrowheads="1"/>
          </p:cNvSpPr>
          <p:nvPr/>
        </p:nvSpPr>
        <p:spPr bwMode="auto">
          <a:xfrm rot="5400000">
            <a:off x="742949" y="200978"/>
            <a:ext cx="584201" cy="990600"/>
          </a:xfrm>
          <a:prstGeom prst="homePlate">
            <a:avLst>
              <a:gd name="adj" fmla="val 44796"/>
            </a:avLst>
          </a:prstGeom>
          <a:solidFill>
            <a:srgbClr val="E93929">
              <a:alpha val="79999"/>
            </a:srgbClr>
          </a:solidFill>
          <a:ln w="9525">
            <a:noFill/>
            <a:miter lim="800000"/>
          </a:ln>
        </p:spPr>
        <p:txBody>
          <a:bodyPr lIns="117628" tIns="58814" rIns="117628" bIns="58814" anchor="ctr"/>
          <a:lstStyle/>
          <a:p>
            <a:pPr algn="ctr" defTabSz="457200"/>
            <a:endParaRPr lang="zh-CN" altLang="zh-CN" sz="2300">
              <a:solidFill>
                <a:srgbClr val="FFFFFF"/>
              </a:solidFill>
              <a:sym typeface="Calibri" panose="020F0502020204030204" pitchFamily="34" charset="0"/>
            </a:endParaRPr>
          </a:p>
        </p:txBody>
      </p:sp>
      <p:sp>
        <p:nvSpPr>
          <p:cNvPr id="24581" name="灯片编号占位符 1"/>
          <p:cNvSpPr>
            <a:spLocks noGrp="1"/>
          </p:cNvSpPr>
          <p:nvPr>
            <p:ph type="sldNum" sz="quarter" idx="12"/>
          </p:nvPr>
        </p:nvSpPr>
        <p:spPr/>
        <p:txBody>
          <a:bodyPr/>
          <a:lstStyle/>
          <a:p>
            <a:pPr>
              <a:defRPr/>
            </a:pPr>
            <a:fld id="{EE00F76B-F506-4DD1-8DC1-C86D4D88DBBC}" type="slidenum">
              <a:rPr lang="zh-CN" altLang="en-US" smtClean="0">
                <a:sym typeface="Calibri" panose="020F0502020204030204" pitchFamily="34" charset="0"/>
              </a:rPr>
            </a:fld>
            <a:endParaRPr lang="zh-CN" altLang="en-US" smtClean="0">
              <a:sym typeface="Calibri" panose="020F0502020204030204" pitchFamily="34" charset="0"/>
            </a:endParaRPr>
          </a:p>
        </p:txBody>
      </p:sp>
      <p:sp>
        <p:nvSpPr>
          <p:cNvPr id="35846" name="矩形 1"/>
          <p:cNvSpPr>
            <a:spLocks noChangeArrowheads="1"/>
          </p:cNvSpPr>
          <p:nvPr/>
        </p:nvSpPr>
        <p:spPr bwMode="auto">
          <a:xfrm>
            <a:off x="540385" y="1205230"/>
            <a:ext cx="7915910" cy="5264785"/>
          </a:xfrm>
          <a:prstGeom prst="rect">
            <a:avLst/>
          </a:prstGeom>
          <a:noFill/>
          <a:ln w="9525">
            <a:gradFill>
              <a:gsLst>
                <a:gs pos="0">
                  <a:srgbClr val="FECF40"/>
                </a:gs>
                <a:gs pos="100000">
                  <a:srgbClr val="846C21"/>
                </a:gs>
              </a:gsLst>
            </a:gradFill>
            <a:miter lim="800000"/>
          </a:ln>
        </p:spPr>
        <p:txBody>
          <a:bodyPr>
            <a:no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1.奖励认定高新企业</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，扶持科创“主力军” </a:t>
            </a:r>
            <a:r>
              <a:rPr lang="en-US" altLang="zh-CN" sz="1600" b="1"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2</a:t>
            </a:r>
            <a:r>
              <a:rPr lang="en-US" altLang="zh-CN"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.奖励科技型中小企业</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，扶持科创“后备队” </a:t>
            </a:r>
            <a:r>
              <a:rPr lang="en-US" altLang="zh-CN" sz="1600" b="1"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3.奖励高层次人才团队，支持科创“高高手” </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4.奖励省市级创新团队</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地方军</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6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支持</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中央军</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b="1"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5.奖励创新平台，打造特定领域技术创新“俱乐部” </a:t>
            </a:r>
            <a:r>
              <a:rPr lang="en-US" altLang="zh-CN" sz="16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b="1"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6.奖励孵化器，培育科技企业初创成长“福利院” </a:t>
            </a:r>
            <a:r>
              <a:rPr lang="en-US" altLang="zh-CN" sz="16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b="1"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7.奖励科技特派员工作，支持科研能手“做好事”      </a:t>
            </a:r>
            <a:r>
              <a:rPr lang="en-US" altLang="zh-CN" sz="1600" b="1"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8.奖励创新联合体 </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，支持单位、区域、行业间携手创新</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9.奖励科技服务机构，促进提升服务水平  </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10.奖励科普示范，</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办好</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科技馆</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6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引导社会崇尚创新</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b="1"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11.加强政企联系，培养“信息员”，</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做好为企精准服务</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1600" b="1"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3" name="上箭头 2"/>
          <p:cNvSpPr/>
          <p:nvPr/>
        </p:nvSpPr>
        <p:spPr>
          <a:xfrm>
            <a:off x="5652135" y="2853055"/>
            <a:ext cx="144145" cy="215900"/>
          </a:xfrm>
          <a:prstGeom prst="up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FFFF00"/>
              </a:highlight>
            </a:endParaRPr>
          </a:p>
        </p:txBody>
      </p:sp>
      <p:sp>
        <p:nvSpPr>
          <p:cNvPr id="2" name="上箭头 1"/>
          <p:cNvSpPr/>
          <p:nvPr>
            <p:custDataLst>
              <p:tags r:id="rId1"/>
            </p:custDataLst>
          </p:nvPr>
        </p:nvSpPr>
        <p:spPr>
          <a:xfrm>
            <a:off x="5436235" y="3213100"/>
            <a:ext cx="144145" cy="215900"/>
          </a:xfrm>
          <a:prstGeom prst="up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FFFF00"/>
              </a:highlight>
            </a:endParaRPr>
          </a:p>
        </p:txBody>
      </p:sp>
      <p:sp>
        <p:nvSpPr>
          <p:cNvPr id="4" name="上箭头 3"/>
          <p:cNvSpPr/>
          <p:nvPr>
            <p:custDataLst>
              <p:tags r:id="rId2"/>
            </p:custDataLst>
          </p:nvPr>
        </p:nvSpPr>
        <p:spPr>
          <a:xfrm>
            <a:off x="5436235" y="3556000"/>
            <a:ext cx="144145" cy="215900"/>
          </a:xfrm>
          <a:prstGeom prst="up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FFFF00"/>
              </a:highlight>
            </a:endParaRPr>
          </a:p>
        </p:txBody>
      </p:sp>
      <p:sp>
        <p:nvSpPr>
          <p:cNvPr id="5" name="上箭头 4"/>
          <p:cNvSpPr/>
          <p:nvPr>
            <p:custDataLst>
              <p:tags r:id="rId3"/>
            </p:custDataLst>
          </p:nvPr>
        </p:nvSpPr>
        <p:spPr>
          <a:xfrm>
            <a:off x="5939790" y="3933190"/>
            <a:ext cx="144145" cy="215900"/>
          </a:xfrm>
          <a:prstGeom prst="up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FFFF00"/>
              </a:highlight>
            </a:endParaRPr>
          </a:p>
        </p:txBody>
      </p:sp>
      <p:sp>
        <p:nvSpPr>
          <p:cNvPr id="6" name="上箭头 5"/>
          <p:cNvSpPr/>
          <p:nvPr>
            <p:custDataLst>
              <p:tags r:id="rId4"/>
            </p:custDataLst>
          </p:nvPr>
        </p:nvSpPr>
        <p:spPr>
          <a:xfrm>
            <a:off x="4715510" y="4293235"/>
            <a:ext cx="144145" cy="215900"/>
          </a:xfrm>
          <a:prstGeom prst="up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FFFF00"/>
              </a:highlight>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pPr marL="0" indent="0" algn="l" fontAlgn="auto">
              <a:lnSpc>
                <a:spcPct val="150000"/>
              </a:lnSpc>
            </a:pPr>
            <a:r>
              <a:rPr lang="en-US" altLang="zh-CN" sz="3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1.奖励认定高新企业，扶持科创“主力军“</a:t>
            </a:r>
            <a:endParaRPr lang="en-US" altLang="zh-CN" sz="3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4" name="内容占位符 3"/>
          <p:cNvSpPr>
            <a:spLocks noGrp="1"/>
          </p:cNvSpPr>
          <p:nvPr>
            <p:ph idx="1"/>
          </p:nvPr>
        </p:nvSpPr>
        <p:spPr/>
        <p:txBody>
          <a:bodyPr/>
          <a:lstStyle/>
          <a:p>
            <a:pPr marL="0" indent="0" fontAlgn="base">
              <a:lnSpc>
                <a:spcPct val="150000"/>
              </a:lnSpc>
              <a:spcBef>
                <a:spcPts val="0"/>
              </a:spcBef>
              <a:buNone/>
            </a:pP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35</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条中</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fontAlgn="base">
              <a:lnSpc>
                <a:spcPct val="150000"/>
              </a:lnSpc>
              <a:spcBef>
                <a:spcPts val="0"/>
              </a:spcBef>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培育发展高新技术企业。对新认定的国家高新技术企业给予20万元一次性奖励，   重新认定的给予15万元一次性奖励。</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fontAlgn="base">
              <a:lnSpc>
                <a:spcPct val="150000"/>
              </a:lnSpc>
              <a:spcBef>
                <a:spcPts val="0"/>
              </a:spcBef>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a:t>
            </a: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整体迁入的国家高新技术企业</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，给予</a:t>
            </a: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20万元</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的一次性奖励；</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fontAlgn="base">
              <a:lnSpc>
                <a:spcPct val="150000"/>
              </a:lnSpc>
              <a:spcBef>
                <a:spcPts val="0"/>
              </a:spcBef>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对首次进入国家高新技术企业评审组评审（未通过认定的）的，给予3万元资助。</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0" indent="0" fontAlgn="base">
              <a:lnSpc>
                <a:spcPct val="150000"/>
              </a:lnSpc>
              <a:spcBef>
                <a:spcPts val="0"/>
              </a:spcBef>
              <a:buNone/>
            </a:pP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淮南市“科技小巨人”企业培育期满达到合同目标的，一次性奖励15万元。</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 name="页脚占位符 1"/>
          <p:cNvSpPr>
            <a:spLocks noGrp="1"/>
          </p:cNvSpPr>
          <p:nvPr>
            <p:ph type="ftr" sz="quarter" idx="11"/>
          </p:nvPr>
        </p:nvSpPr>
        <p:spPr/>
        <p:txBody>
          <a:bodyPr/>
          <a:lstStyle/>
          <a:p>
            <a:pPr>
              <a:defRPr/>
            </a:pPr>
            <a:endParaRPr lang="zh-CN" altLang="en-US"/>
          </a:p>
        </p:txBody>
      </p:sp>
      <p:sp>
        <p:nvSpPr>
          <p:cNvPr id="6" name="文本框 5" descr="7b0a20202020227461726765744964223a202270726f636573734f6e6c696e6554657874426f78220a7d0a"/>
          <p:cNvSpPr txBox="1"/>
          <p:nvPr>
            <p:custDataLst>
              <p:tags r:id="rId1"/>
            </p:custDataLst>
          </p:nvPr>
        </p:nvSpPr>
        <p:spPr>
          <a:xfrm>
            <a:off x="457200" y="4684395"/>
            <a:ext cx="8438515" cy="1503045"/>
          </a:xfrm>
          <a:prstGeom prst="rect">
            <a:avLst/>
          </a:prstGeom>
          <a:noFill/>
          <a:ln w="19050">
            <a:solidFill>
              <a:srgbClr val="FFC000"/>
            </a:solidFill>
            <a:prstDash val="sysDash"/>
          </a:ln>
          <a:extLst>
            <a:ext uri="{909E8E84-426E-40DD-AFC4-6F175D3DCCD1}">
              <a14:hiddenFill xmlns:a14="http://schemas.microsoft.com/office/drawing/2010/main">
                <a:solidFill>
                  <a:schemeClr val="accent6"/>
                </a:solidFill>
              </a14:hiddenFill>
            </a:ext>
          </a:extLst>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r>
              <a:rPr lang="en-US" altLang="zh-CN"/>
              <a:t>      </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高企认定、重新认定奖励依据高企证书，科技小巨人奖励依据市文件。</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首次进入高企评审组评审（未通过认定的）的奖励，依据市级推荐函。</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整体迁入的高企奖励，依据高企证书和</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在我县注册的</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营业执照</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，当年须在寿县产生税收</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a:p>
          <a:p>
            <a:endParaRPr lang="zh-CN" altLang="en-US"/>
          </a:p>
          <a:p>
            <a:endParaRPr lang="zh-CN" altLang="en-US"/>
          </a:p>
        </p:txBody>
      </p:sp>
      <p:sp>
        <p:nvSpPr>
          <p:cNvPr id="23" name="圆角矩形 22"/>
          <p:cNvSpPr/>
          <p:nvPr>
            <p:custDataLst>
              <p:tags r:id="rId2"/>
            </p:custDataLst>
          </p:nvPr>
        </p:nvSpPr>
        <p:spPr>
          <a:xfrm flipV="1">
            <a:off x="539750" y="4725035"/>
            <a:ext cx="26352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custDataLst>
              <p:tags r:id="rId3"/>
            </p:custDataLst>
          </p:nvPr>
        </p:nvSpPr>
        <p:spPr>
          <a:xfrm flipV="1">
            <a:off x="539750" y="5228590"/>
            <a:ext cx="26352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custDataLst>
              <p:tags r:id="rId4"/>
            </p:custDataLst>
          </p:nvPr>
        </p:nvSpPr>
        <p:spPr>
          <a:xfrm flipV="1">
            <a:off x="539115" y="5732145"/>
            <a:ext cx="263525" cy="2774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0800,&quot;width&quot;:1440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6299,&quot;width&quot;:14414}"/>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PLACING_PICTURE_USER_VIEWPORT" val="{&quot;height&quot;:2634,&quot;width&quot;:14400}"/>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PLACING_PICTURE_USER_VIEWPORT" val="{&quot;height&quot;:8100,&quot;width&quot;:14400}"/>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UNIT_PLACING_PICTURE_USER_VIEWPORT" val="{&quot;height&quot;:7472,&quot;width&quot;:14400}"/>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PP_MARK_KEY" val="09b8a766-ab60-4041-ad1f-cb8432cce853"/>
  <p:tag name="COMMONDATA" val="eyJoZGlkIjoiMWZhY2U0M2FlMmY3NjdiYjM1OTAzNjNiMTUyMWVlNTU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8508</Words>
  <Application>WPS 演示</Application>
  <PresentationFormat>全屏显示(4:3)</PresentationFormat>
  <Paragraphs>450</Paragraphs>
  <Slides>39</Slides>
  <Notes>1</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39</vt:i4>
      </vt:variant>
    </vt:vector>
  </HeadingPairs>
  <TitlesOfParts>
    <vt:vector size="61" baseType="lpstr">
      <vt:lpstr>Arial</vt:lpstr>
      <vt:lpstr>宋体</vt:lpstr>
      <vt:lpstr>Wingdings</vt:lpstr>
      <vt:lpstr>Calibri</vt:lpstr>
      <vt:lpstr>黑体</vt:lpstr>
      <vt:lpstr>Wingdings 2</vt:lpstr>
      <vt:lpstr>Arial</vt:lpstr>
      <vt:lpstr>微软雅黑</vt:lpstr>
      <vt:lpstr>HY각헤드라인M</vt:lpstr>
      <vt:lpstr>Segoe Print</vt:lpstr>
      <vt:lpstr>Times New Roman</vt:lpstr>
      <vt:lpstr>仿宋_GB2312</vt:lpstr>
      <vt:lpstr>仿宋</vt:lpstr>
      <vt:lpstr>Franklin Gothic Book</vt:lpstr>
      <vt:lpstr>Arial Unicode MS</vt:lpstr>
      <vt:lpstr>Franklin Gothic Medium</vt:lpstr>
      <vt:lpstr>楷体_GB2312</vt:lpstr>
      <vt:lpstr>新宋体</vt:lpstr>
      <vt:lpstr>华文楷体</vt:lpstr>
      <vt:lpstr>1_自定义设计方案</vt:lpstr>
      <vt:lpstr>自定义设计方案</vt:lpstr>
      <vt:lpstr>暗香扑面</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1.奖励认定高新企业，扶持科创“主力军“</vt:lpstr>
      <vt:lpstr> 2.奖励科技型中小企业，扶持科创“后备队”</vt:lpstr>
      <vt:lpstr>    3.奖励高层次人才团队，支持科创“高高手”</vt:lpstr>
      <vt:lpstr> 4.奖励省市级创新团队，“地方军”支持“中央军”</vt:lpstr>
      <vt:lpstr> 5.奖励创新平台，打造特定领域技术创新“俱乐部”</vt:lpstr>
      <vt:lpstr>  6.奖励孵化器，培育科技企业初创成长“福利院”</vt:lpstr>
      <vt:lpstr>  7.奖励科技特派员工作，支持科研能手“做好事”</vt:lpstr>
      <vt:lpstr>  8.奖励创新联合体 </vt:lpstr>
      <vt:lpstr>  9.奖励科技服务机构，促进提升服务水平。</vt:lpstr>
      <vt:lpstr>  10.奖励科普示范，引导社会崇尚创新</vt:lpstr>
      <vt:lpstr>11.加强政企联系，培养“信息员”，做好精准服务</vt:lpstr>
      <vt:lpstr>  二、奖励研发活动——5条措施</vt:lpstr>
      <vt:lpstr> 1.重大研发给予配套</vt:lpstr>
      <vt:lpstr> 2.省市项目入围有奖</vt:lpstr>
      <vt:lpstr> 3.设立县级攻关项目</vt:lpstr>
      <vt:lpstr> 4.研发经费先投后补</vt:lpstr>
      <vt:lpstr>  5.支持共享科研资源</vt:lpstr>
      <vt:lpstr>  三、奖励科技成果——3条措施</vt:lpstr>
      <vt:lpstr> 1.奖励获奖成果</vt:lpstr>
      <vt:lpstr> 2.奖励科技成果登记</vt:lpstr>
      <vt:lpstr>3.奖励品种选育</vt:lpstr>
      <vt:lpstr>  四、奖励科成果应用——3条措施</vt:lpstr>
      <vt:lpstr>1.奖励县内企业购买高校院所先进技术成果    并在我县转化、产业化</vt:lpstr>
      <vt:lpstr>2.奖励技术合同登记</vt:lpstr>
      <vt:lpstr>3.奖励参与创新创业大赛</vt:lpstr>
      <vt:lpstr>PowerPoint 演示文稿</vt:lpstr>
      <vt:lpstr>  1.申报资格</vt:lpstr>
      <vt:lpstr>  2.申报时间</vt:lpstr>
      <vt:lpstr>  3.涉企信息表</vt:lpstr>
      <vt:lpstr>  4.资金使用</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寿州刀匠</cp:lastModifiedBy>
  <cp:revision>809</cp:revision>
  <cp:lastPrinted>2017-05-22T08:35:00Z</cp:lastPrinted>
  <dcterms:created xsi:type="dcterms:W3CDTF">2017-11-04T05:11:00Z</dcterms:created>
  <dcterms:modified xsi:type="dcterms:W3CDTF">2023-02-28T13:39:41Z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96423ADB21734721800BF35428E56BCE</vt:lpwstr>
  </property>
</Properties>
</file>